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3" r:id="rId6"/>
    <p:sldId id="268" r:id="rId7"/>
    <p:sldId id="269" r:id="rId8"/>
    <p:sldId id="270" r:id="rId9"/>
    <p:sldId id="271" r:id="rId10"/>
    <p:sldId id="261" r:id="rId11"/>
    <p:sldId id="262" r:id="rId12"/>
    <p:sldId id="266" r:id="rId13"/>
    <p:sldId id="264" r:id="rId14"/>
    <p:sldId id="265" r:id="rId15"/>
    <p:sldId id="272" r:id="rId16"/>
    <p:sldId id="282" r:id="rId17"/>
    <p:sldId id="309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CC"/>
    <a:srgbClr val="008000"/>
    <a:srgbClr val="FF99FF"/>
    <a:srgbClr val="FFFF99"/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34"/>
    </p:cViewPr>
  </p:sorterViewPr>
  <p:notesViewPr>
    <p:cSldViewPr>
      <p:cViewPr varScale="1">
        <p:scale>
          <a:sx n="66" d="100"/>
          <a:sy n="66" d="100"/>
        </p:scale>
        <p:origin x="-282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53A9C-5BC0-4D54-AF19-CB76DB5FC5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841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13F3D-4E5A-4007-A62B-B0DF65CA0B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5483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3F3D-4E5A-4007-A62B-B0DF65CA0BC1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82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13F3D-4E5A-4007-A62B-B0DF65CA0BC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76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2527-AEBE-42AD-8B71-935F91C88A16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27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11B9-43FD-46D8-9E44-10899BE223B2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75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9ABFB-55F3-48E8-AD62-501AE9AB020B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1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A46D-D171-4D18-84BD-AD58F451E03D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1589-04C3-433C-8D4A-40F896155330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0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03DE-1689-4B16-9F18-E5A6954DC13C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8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F94F-45CA-4C58-9A35-BF02040A12F5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8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87AF6-1600-468B-982E-CB8CABA5F0A5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16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5DD3-1B23-4DCF-A54E-7D62D8F787B1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67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EE60A-52E8-4581-8034-5D13ECD211BB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31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0B5A-92E4-46A1-B2F6-417BB05AE047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11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2279-BF00-4C80-9FCF-2F5FBB993BC6}" type="datetime1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DA25-BFB0-46B0-B203-4ADEC1FD6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01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.go.jp/jp/seisaku/bangoseido/chinese-kantaiji.html" TargetMode="External"/><Relationship Id="rId2" Type="http://schemas.openxmlformats.org/officeDocument/2006/relationships/hyperlink" Target="http://www.cas.go.jp/jp/seisaku/bangoseido/english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hyperlink" Target="http://www.cas.go.jp/jp/seisaku/bangoseido/spanish.html" TargetMode="External"/><Relationship Id="rId4" Type="http://schemas.openxmlformats.org/officeDocument/2006/relationships/hyperlink" Target="http://www.cas.go.jp/jp/seisaku/bangoseido/chinese-hantaiji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jinbango-card.go.jp/cgi-bin/tsuchicard/jokyo.cgi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51520" y="768479"/>
            <a:ext cx="8609262" cy="3407838"/>
          </a:xfrm>
          <a:prstGeom prst="rect">
            <a:avLst/>
          </a:prstGeom>
          <a:solidFill>
            <a:srgbClr val="FFFF99">
              <a:alpha val="49804"/>
            </a:srgbClr>
          </a:solidFill>
          <a:ln w="31750">
            <a:solidFill>
              <a:schemeClr val="tx2"/>
            </a:solidFill>
          </a:ln>
        </p:spPr>
        <p:txBody>
          <a:bodyPr wrap="none" lIns="72000" tIns="72000" rIns="72000" bIns="72000" anchor="ctr" anchorCtr="0">
            <a:spAutoFit/>
          </a:bodyPr>
          <a:lstStyle/>
          <a:p>
            <a:r>
              <a:rPr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                せい     </a:t>
            </a:r>
            <a:r>
              <a:rPr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ど</a:t>
            </a:r>
            <a:endParaRPr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66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マイナンバー制度</a:t>
            </a:r>
            <a:endParaRPr lang="en-US" altLang="ja-JP" sz="6600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2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  <a:cs typeface="+mj-cs"/>
            </a:endParaRPr>
          </a:p>
          <a:p>
            <a:r>
              <a:rPr lang="en-US" altLang="ja-JP" sz="2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しゃ    </a:t>
            </a:r>
            <a:r>
              <a:rPr lang="ja-JP" altLang="en-US" sz="2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かい      ほ  </a:t>
            </a:r>
            <a:r>
              <a:rPr lang="ja-JP" altLang="en-US" sz="2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 </a:t>
            </a:r>
            <a:r>
              <a:rPr lang="ja-JP" altLang="en-US" sz="2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しょう            ぜい    ばん    ごう  </a:t>
            </a:r>
            <a:r>
              <a:rPr lang="ja-JP" altLang="en-US" sz="2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  せい     </a:t>
            </a:r>
            <a:r>
              <a:rPr lang="ja-JP" altLang="en-US" sz="20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ど</a:t>
            </a:r>
            <a:r>
              <a:rPr lang="en-US" altLang="ja-JP" sz="2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/>
            </a:r>
            <a:br>
              <a:rPr lang="en-US" altLang="ja-JP" sz="2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</a:br>
            <a:r>
              <a:rPr lang="ja-JP" altLang="en-US" sz="6600" dirty="0">
                <a:solidFill>
                  <a:srgbClr val="008000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社会保障</a:t>
            </a:r>
            <a:r>
              <a:rPr lang="ja-JP" altLang="en-US" sz="6600" dirty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・</a:t>
            </a:r>
            <a:r>
              <a:rPr lang="ja-JP" altLang="en-US" sz="6600" dirty="0">
                <a:solidFill>
                  <a:srgbClr val="008000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税番号</a:t>
            </a:r>
            <a:r>
              <a:rPr lang="ja-JP" altLang="en-US" sz="6600" dirty="0" smtClean="0">
                <a:solidFill>
                  <a:srgbClr val="008000"/>
                </a:solidFill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制度</a:t>
            </a:r>
            <a:endParaRPr lang="en-US" altLang="ja-JP" sz="6600" dirty="0" smtClean="0">
              <a:solidFill>
                <a:srgbClr val="008000"/>
              </a:solidFill>
              <a:latin typeface="HGS明朝E" panose="02020900000000000000" pitchFamily="18" charset="-128"/>
              <a:ea typeface="HGS明朝E" panose="02020900000000000000" pitchFamily="18" charset="-128"/>
              <a:cs typeface="+mj-cs"/>
            </a:endParaRPr>
          </a:p>
          <a:p>
            <a:endParaRPr lang="en-US" altLang="ja-JP" sz="20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  <a:cs typeface="+mj-cs"/>
            </a:endParaRPr>
          </a:p>
        </p:txBody>
      </p:sp>
      <p:pic>
        <p:nvPicPr>
          <p:cNvPr id="1026" name="Picture 2" descr="http://msp.c.yimg.jp/yjimage?q=8ffS3OwXyLHx7OKzVcw02X30XHl1D5bMiDOHgzr1VrvCFRA6NaCVLnvNF14gJUG10jXwfUz2GZZ8EBS5O6LjDjWRQUN_DZyzgoFePjtLVZei0XqLtzT68niF33FQpyBbKM5YYD4kB_qJyrETJRYq&amp;sig=13ajuchvb&amp;x=209&amp;y=2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748" y="4941168"/>
            <a:ext cx="1440160" cy="166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sp.c.yimg.jp/yjimage?q=LnBnXx0XyLF3r6lXzgyiA51wUFVZoN1IrQ2g9Dct5myYxPJnT71Jhjkh6rx5ak_JftK9rV4AJ.VFRbV5uaZ.FH.xYrIvm.hY7eDMN0Q5MxcDLAsS_WPA01E1iBMUOc9ouT_LIX_o2m9orxPKtPaw&amp;sig=13ahu7mej&amp;x=289&amp;y=17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076" y="5107338"/>
            <a:ext cx="2206236" cy="132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9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やく しょ          て   つづき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役所の手続き（これまで）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5887725"/>
            <a:ext cx="8352448" cy="74981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ひつ   よう           しょ るい           し    やく  しょ        しょくぎょうあん てい  しょ                                   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>
                <a:latin typeface="HGS明朝E" panose="02020900000000000000" pitchFamily="18" charset="-128"/>
                <a:ea typeface="HGS明朝E" panose="02020900000000000000" pitchFamily="18" charset="-128"/>
              </a:rPr>
              <a:t>必要</a:t>
            </a:r>
            <a:r>
              <a:rPr lang="ja-JP" altLang="en-US" sz="3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な書類を市役所、職業安定所からもらう</a:t>
            </a:r>
            <a:endParaRPr lang="en-US" altLang="ja-JP" sz="3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7784" y="2992963"/>
            <a:ext cx="1260000" cy="626701"/>
          </a:xfrm>
          <a:prstGeom prst="rect">
            <a:avLst/>
          </a:prstGeom>
          <a:solidFill>
            <a:srgbClr val="FF99FF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し やく </a:t>
            </a:r>
            <a:r>
              <a:rPr lang="ja-JP" altLang="en-US" sz="12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市役所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5034547"/>
            <a:ext cx="2160240" cy="626701"/>
          </a:xfrm>
          <a:prstGeom prst="rect">
            <a:avLst/>
          </a:prstGeom>
          <a:solidFill>
            <a:srgbClr val="FF99FF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</a:t>
            </a:r>
            <a:r>
              <a:rPr lang="ja-JP" altLang="en-US" sz="12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しょくぎょうあんていしょ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職業安定所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44208" y="4026435"/>
            <a:ext cx="2160240" cy="626701"/>
          </a:xfrm>
          <a:prstGeom prst="rect">
            <a:avLst/>
          </a:prstGeom>
          <a:solidFill>
            <a:srgbClr val="FF99FF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ねんきん じ   む </a:t>
            </a:r>
            <a:r>
              <a:rPr lang="ja-JP" altLang="en-US" sz="12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年金</a:t>
            </a:r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事務所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1026" name="Picture 2" descr="http://msp.c.yimg.jp/yjimage?q=jYz5qZcXyLHRrznpANOCDY2K5x7FiL_Gq6STRf2wLZDWond9zomKAQ8VcqxA.Lo720pGD2RG98A.cM6YRh41cFJPUeNJiGEbJbJ88ZQhm9_VOFj.qUormstNNHF9JgVQqRXJwjHA0_mePUCcnUZh&amp;sig=13abnkfjn&amp;x=125&amp;y=1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21918"/>
            <a:ext cx="11906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右矢印 3"/>
          <p:cNvSpPr/>
          <p:nvPr/>
        </p:nvSpPr>
        <p:spPr>
          <a:xfrm rot="1420691">
            <a:off x="2840133" y="3544140"/>
            <a:ext cx="1008112" cy="216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 rot="20179309" flipV="1">
            <a:off x="2844748" y="4963879"/>
            <a:ext cx="1008112" cy="216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>
            <a:off x="5291140" y="4221112"/>
            <a:ext cx="1008112" cy="216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2051720" y="1628800"/>
            <a:ext cx="5184576" cy="1148139"/>
          </a:xfrm>
          <a:prstGeom prst="wedgeEllipseCallout">
            <a:avLst>
              <a:gd name="adj1" fmla="val -2973"/>
              <a:gd name="adj2" fmla="val 83671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 こく みん ねん きん ほ けん りょう       さ</a:t>
            </a:r>
            <a:endParaRPr lang="ja-JP" altLang="en-US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国民年金保険料を下げて！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256" y="3786315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52" y="5157256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712" y="4547713"/>
            <a:ext cx="665833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9</a:t>
            </a:fld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82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になったら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35696" y="5980058"/>
            <a:ext cx="6159177" cy="5651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32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マイナンバーですぐにわかる！</a:t>
            </a:r>
            <a:endParaRPr lang="en-US" altLang="ja-JP" sz="3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36336" y="2992963"/>
            <a:ext cx="1260000" cy="626701"/>
          </a:xfrm>
          <a:prstGeom prst="rect">
            <a:avLst/>
          </a:prstGeom>
          <a:solidFill>
            <a:srgbClr val="FF99FF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し やく </a:t>
            </a:r>
            <a:r>
              <a:rPr lang="ja-JP" altLang="en-US" sz="12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市役所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00192" y="5034547"/>
            <a:ext cx="2160240" cy="626701"/>
          </a:xfrm>
          <a:prstGeom prst="rect">
            <a:avLst/>
          </a:prstGeom>
          <a:solidFill>
            <a:srgbClr val="FF99FF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2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しょくぎょうあんていしょ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職業安定所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1800" y="4026435"/>
            <a:ext cx="2160240" cy="626701"/>
          </a:xfrm>
          <a:prstGeom prst="rect">
            <a:avLst/>
          </a:prstGeom>
          <a:solidFill>
            <a:srgbClr val="FF99FF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ねんきん じ   む </a:t>
            </a:r>
            <a:r>
              <a:rPr lang="ja-JP" altLang="en-US" sz="12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</a:t>
            </a:r>
            <a:endParaRPr lang="en-US" altLang="ja-JP" sz="12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年金</a:t>
            </a:r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事務所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1618732" y="4221112"/>
            <a:ext cx="1008112" cy="216000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252000" y="1807311"/>
            <a:ext cx="5688151" cy="1148139"/>
          </a:xfrm>
          <a:prstGeom prst="wedgeEllipseCallout">
            <a:avLst>
              <a:gd name="adj1" fmla="val -32979"/>
              <a:gd name="adj2" fmla="val 114700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 こく みん ねん きん       ほ けん りょう       さ</a:t>
            </a:r>
            <a:endParaRPr lang="ja-JP" altLang="en-US" sz="12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国民</a:t>
            </a:r>
            <a:r>
              <a:rPr lang="ja-JP" altLang="en-US" sz="2400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年金の保険料</a:t>
            </a:r>
            <a:r>
              <a:rPr lang="ja-JP" altLang="en-US" sz="2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を下げて！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304" y="4547713"/>
            <a:ext cx="665833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msp.c.yimg.jp/yjimage?q=8xRPrG4XyLEWbXTLNtNFs716lX9RM.DTWkZEq05xPS9mkTD7SUcunHob4AI.JyyTtsoFcXaoxeZdkOza6Z5mjMpzJhLs7cWD8JYgsQ_j7h1lFuXezG8Uke1CL.XnqnxCdGWj2YcG8oCBLAK6uQ--&amp;sig=138g2f5j1&amp;x=160&amp;y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73" y="3917294"/>
            <a:ext cx="1117253" cy="1117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左右矢印 8"/>
          <p:cNvSpPr/>
          <p:nvPr/>
        </p:nvSpPr>
        <p:spPr>
          <a:xfrm rot="19958788">
            <a:off x="5157886" y="3785610"/>
            <a:ext cx="1008000" cy="216000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左右矢印 16"/>
          <p:cNvSpPr/>
          <p:nvPr/>
        </p:nvSpPr>
        <p:spPr>
          <a:xfrm rot="1641212" flipV="1">
            <a:off x="5141335" y="4649681"/>
            <a:ext cx="1008000" cy="216000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70484" y="3566107"/>
            <a:ext cx="349702" cy="1512000"/>
          </a:xfrm>
          <a:prstGeom prst="rect">
            <a:avLst/>
          </a:prstGeom>
          <a:solidFill>
            <a:srgbClr val="FFFF99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eaVert" wrap="square" lIns="36000" tIns="36000" rIns="36000" bIns="36000" rtlCol="0" anchor="ctr" anchorCtr="0">
            <a:spAutoFit/>
          </a:bodyPr>
          <a:lstStyle/>
          <a:p>
            <a:pPr algn="ctr"/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マイナンバー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10</a:t>
            </a:fld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7128" y="3717239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2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こ  じん ばん ごう                               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個人番号カード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とは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2000" y="1412776"/>
            <a:ext cx="5184096" cy="43815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おもて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表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な  まえ     じゅう しょ       せい ねん がっ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ぴ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名前、住所、生年月日</a:t>
            </a:r>
            <a:endParaRPr lang="en-US" altLang="ja-JP" sz="1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せい べつ        かお しゃ しん       ゆう こう  き  </a:t>
            </a:r>
            <a:r>
              <a:rPr lang="ja-JP" altLang="en-US" sz="16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げん</a:t>
            </a:r>
            <a:endParaRPr lang="en-US" altLang="ja-JP" sz="1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性別、顔写真、有効期限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うら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裏</a:t>
            </a:r>
            <a:endParaRPr lang="en-US" altLang="ja-JP" sz="1600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こ   じん  ばん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ごう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個人番号、</a:t>
            </a:r>
            <a:r>
              <a:rPr lang="en-US" altLang="ja-JP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IC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チップ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                                       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1026" name="Picture 2" descr="http://msp.c.yimg.jp/yjimage?q=oyclw94XyLGQBm5iKkEcN62d4920aOC317_xfYG9odMXAfVsBXYHOeByn80kqXUQePDGQ8BcNusXS_IEQIZM_qdol8I39ivmEZrsZeINwHyoXRD9o.3lqqREcSDvhXmBnEsBPmhJq7JHAu7pV8mG&amp;sig=13avhm2b8&amp;x=278&amp;y=1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490" y="1628800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sp.c.yimg.jp/yjimage?q=mZPgAGQXyLEqHrS.jnjwtT7pehiePulWU1OpG83Vk2nkucvCqWhpsgF1RMBdaiVfIXXS3Y1tJJjQQk8dNPL6NOAr8tV.6PxCxGe6SZsLse1ZR_ycVi286DpZFs4YSQ.2kBxB_HC8qJZ_15Cs.mYf&amp;sig=13a5vlcbc&amp;x=279&amp;y=1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965" y="4005064"/>
            <a:ext cx="2657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619672" y="5937598"/>
            <a:ext cx="5679768" cy="87292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み  ぶん</a:t>
            </a:r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しょうめい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</a:t>
            </a:r>
            <a:endParaRPr lang="ja-JP" altLang="en-US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身分証明書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にもなります                                                    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                                      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11</a:t>
            </a:fld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9610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こ  じん  ばん ごう                              しん </a:t>
            </a:r>
            <a:r>
              <a:rPr lang="ja-JP" altLang="en-US" sz="2000" dirty="0" err="1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せい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個人番号カード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を申請するには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2000" y="1394653"/>
            <a:ext cx="8640000" cy="51817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しん せい         し  かた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申請の仕方                                                      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en-US" altLang="ja-JP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en-US" altLang="ja-JP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  じん ばん ごう                           しん せい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しょ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/>
            </a:pP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個人番号カードの申請書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に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しょ めい                      き   めい おう いん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 startAt="2"/>
            </a:pP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署名または記名押印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をし</a:t>
            </a: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て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かお じゃ しん         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は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 startAt="3"/>
            </a:pP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顔写真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を貼ってから</a:t>
            </a:r>
            <a:endParaRPr lang="en-US" altLang="ja-JP" sz="4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en-US" altLang="ja-JP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en-US" altLang="ja-JP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へん しん よう ふう  とう                               ゆう  びん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 startAt="4"/>
            </a:pP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返信用封筒に入れて郵便ポスト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へ</a:t>
            </a:r>
            <a:endParaRPr lang="en-US" altLang="ja-JP" sz="4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12</a:t>
            </a:fld>
            <a:endParaRPr kumimoji="1" lang="ja-JP" altLang="en-US" sz="2800" dirty="0"/>
          </a:p>
        </p:txBody>
      </p:sp>
      <p:pic>
        <p:nvPicPr>
          <p:cNvPr id="2050" name="Picture 2" descr="http://msp.c.yimg.jp/yjimage?q=gtfdXjcXyLF1QXpcobYLtmxT87KI.HPInCh86Pghf4PBGU62A8g2i44qD3zjHLGvbrjdznS3pVG8KD4igf4tUeksf3XcsTtJ3nq1CFrwwGMEKncPXrUUIBhKs8XIu3sVkLWy2nt8fhnylVvRB4u2&amp;sig=13a0r2ih0&amp;x=230&amp;y=2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628800"/>
            <a:ext cx="1510126" cy="143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   じん ばん  ごう                               </a:t>
            </a:r>
            <a:r>
              <a:rPr lang="ja-JP" altLang="en-US" sz="2000" dirty="0" err="1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う          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と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個人番号カード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を受け取る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2000" y="1794181"/>
            <a:ext cx="8640000" cy="44431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ひつ よう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必要なもの                                                       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   つう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ち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/>
            </a:pP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マイナンバーの通知カード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こう  ふ   つう  ち  しょ        と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ど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 startAt="2"/>
            </a:pP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交付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通知書（届いたハガキ）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ほん にん  かく にん しょ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るい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742950" indent="-742950">
              <a:buFont typeface="+mj-ea"/>
              <a:buAutoNum type="circleNumDbPlain" startAt="3"/>
            </a:pP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本人確認書類</a:t>
            </a:r>
            <a:endParaRPr lang="en-US" altLang="ja-JP" sz="40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し   やく  しょ        まど  ぐち        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う          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と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市役所の窓口で受け取ります。</a:t>
            </a:r>
            <a:endParaRPr lang="en-US" altLang="ja-JP" sz="4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13</a:t>
            </a:fld>
            <a:endParaRPr kumimoji="1" lang="ja-JP" altLang="en-US" sz="2800" dirty="0"/>
          </a:p>
        </p:txBody>
      </p:sp>
      <p:pic>
        <p:nvPicPr>
          <p:cNvPr id="4" name="Picture 2" descr="http://msp.c.yimg.jp/yjimage?q=HUi0nDsXyLEw5KO_9Okb_v9Sda_.NEZjq95N7EKE0w2J9TD6LUkrcIz68CowoJcuHrDYBPw9TbUprVk4aRywAGaRe05YBqT2UD4rsMT4OhxR1scmnnoKNi4g9fa1CObLzIUA0.b.jkB90U2c4w--&amp;sig=138e7vit0&amp;x=216&amp;y=2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869160"/>
            <a:ext cx="1121296" cy="120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43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ちゅうい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の注意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2000" y="1556792"/>
            <a:ext cx="8640000" cy="16731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ぎょうせいき  かん         て   つづ         い  が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い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行政機関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の手続き以外でマイナンバーを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ほか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ひと         し            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他の人に知らせてはいけません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5122" name="Picture 2" descr="http://www.gov-online.go.jp/tokusyu/mynumber/point/img/detail_img_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77530"/>
            <a:ext cx="41338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1520" y="5940454"/>
            <a:ext cx="8640000" cy="87292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ほう りつ         き                                            い  が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い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きん  し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rId3" action="ppaction://hlinksldjump"/>
              </a:rPr>
              <a:t>法律で決められたこと以外は禁止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です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14</a:t>
            </a:fld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109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15</a:t>
            </a:fld>
            <a:endParaRPr kumimoji="1" lang="ja-JP" altLang="en-US" sz="2800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1340768"/>
            <a:ext cx="9144000" cy="278113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                                                                                           が</a:t>
            </a:r>
            <a:r>
              <a:rPr lang="ja-JP" altLang="en-US" sz="1600" dirty="0" err="1" smtClean="0">
                <a:latin typeface="+mn-ea"/>
              </a:rPr>
              <a:t>い</a:t>
            </a:r>
            <a:r>
              <a:rPr lang="ja-JP" altLang="en-US" sz="1600" dirty="0" smtClean="0">
                <a:latin typeface="+mn-ea"/>
              </a:rPr>
              <a:t>   こく   ご   まど  ぐち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マイナンバーコールセンター</a:t>
            </a:r>
            <a:r>
              <a:rPr lang="en-US" altLang="ja-JP" sz="3600" dirty="0" smtClean="0">
                <a:latin typeface="+mn-ea"/>
              </a:rPr>
              <a:t>【</a:t>
            </a:r>
            <a:r>
              <a:rPr lang="ja-JP" altLang="en-US" sz="3600" dirty="0">
                <a:latin typeface="+mn-ea"/>
              </a:rPr>
              <a:t>外国語</a:t>
            </a:r>
            <a:r>
              <a:rPr lang="ja-JP" altLang="en-US" sz="3600" dirty="0" smtClean="0">
                <a:latin typeface="+mn-ea"/>
              </a:rPr>
              <a:t>窓口 </a:t>
            </a:r>
            <a:r>
              <a:rPr lang="en-US" altLang="ja-JP" sz="3600" dirty="0" smtClean="0">
                <a:latin typeface="+mn-ea"/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                                                                 えい  ご    ちゅう ごく  ご     かん こく  ご                              ご                                     </a:t>
            </a:r>
            <a:r>
              <a:rPr lang="ja-JP" altLang="en-US" sz="1200" dirty="0" err="1">
                <a:solidFill>
                  <a:prstClr val="black"/>
                </a:solidFill>
                <a:latin typeface="+mn-ea"/>
              </a:rPr>
              <a:t>ご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lvl="0" algn="r"/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英語</a:t>
            </a:r>
            <a:r>
              <a:rPr lang="en-US" altLang="ja-JP" sz="2400" dirty="0">
                <a:solidFill>
                  <a:prstClr val="black"/>
                </a:solidFill>
                <a:latin typeface="+mn-ea"/>
              </a:rPr>
              <a:t>/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中国語</a:t>
            </a:r>
            <a:r>
              <a:rPr lang="en-US" altLang="ja-JP" sz="2400" dirty="0">
                <a:solidFill>
                  <a:prstClr val="black"/>
                </a:solidFill>
                <a:latin typeface="+mn-ea"/>
              </a:rPr>
              <a:t>/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韓国語</a:t>
            </a:r>
            <a:r>
              <a:rPr lang="en-US" altLang="ja-JP" sz="2400" dirty="0">
                <a:solidFill>
                  <a:prstClr val="black"/>
                </a:solidFill>
                <a:latin typeface="+mn-ea"/>
              </a:rPr>
              <a:t>/</a:t>
            </a:r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スペイン語</a:t>
            </a:r>
            <a:r>
              <a:rPr lang="en-US" altLang="ja-JP" sz="2400" dirty="0">
                <a:solidFill>
                  <a:prstClr val="black"/>
                </a:solidFill>
                <a:latin typeface="+mn-ea"/>
              </a:rPr>
              <a:t>/</a:t>
            </a:r>
            <a:r>
              <a:rPr lang="ja-JP" altLang="en-US" sz="2400" dirty="0" smtClean="0">
                <a:solidFill>
                  <a:prstClr val="black"/>
                </a:solidFill>
                <a:latin typeface="+mn-ea"/>
              </a:rPr>
              <a:t>ポルトガル語</a:t>
            </a:r>
            <a:endParaRPr lang="en-US" altLang="ja-JP" sz="2400" dirty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                                                             ぜん  こく  きょう つう</a:t>
            </a:r>
            <a:endParaRPr lang="en-US" altLang="ja-JP" sz="1600" dirty="0" smtClean="0">
              <a:latin typeface="+mn-ea"/>
            </a:endParaRPr>
          </a:p>
          <a:p>
            <a:pPr algn="ctr"/>
            <a:r>
              <a:rPr lang="en-US" altLang="ja-JP" sz="3600" dirty="0" smtClean="0">
                <a:solidFill>
                  <a:srgbClr val="FF0000"/>
                </a:solidFill>
                <a:latin typeface="+mn-ea"/>
              </a:rPr>
              <a:t>0570-20-0291</a:t>
            </a:r>
            <a:r>
              <a:rPr lang="ja-JP" altLang="en-US" sz="3600" dirty="0">
                <a:solidFill>
                  <a:srgbClr val="FF0000"/>
                </a:solidFill>
                <a:latin typeface="+mn-ea"/>
              </a:rPr>
              <a:t>＜全国共通ナビダイヤル＞</a:t>
            </a:r>
          </a:p>
          <a:p>
            <a:r>
              <a:rPr lang="ja-JP" altLang="en-US" sz="1200" dirty="0" smtClean="0">
                <a:latin typeface="+mn-ea"/>
              </a:rPr>
              <a:t>                                                              へい じつ     じ        ぷん               じ        ぷん    しゅく じつ   ねん まつ ねん し        の</a:t>
            </a:r>
            <a:r>
              <a:rPr lang="ja-JP" altLang="en-US" sz="1200" dirty="0" err="1" smtClean="0">
                <a:latin typeface="+mn-ea"/>
              </a:rPr>
              <a:t>ぞ</a:t>
            </a:r>
            <a:endParaRPr lang="en-US" altLang="ja-JP" sz="1200" dirty="0" smtClean="0">
              <a:latin typeface="+mn-ea"/>
            </a:endParaRPr>
          </a:p>
          <a:p>
            <a:pPr algn="r"/>
            <a:r>
              <a:rPr lang="ja-JP" altLang="en-US" sz="2400" dirty="0" smtClean="0">
                <a:latin typeface="+mn-ea"/>
              </a:rPr>
              <a:t>平日</a:t>
            </a:r>
            <a:r>
              <a:rPr lang="en-US" altLang="ja-JP" sz="2400" dirty="0">
                <a:latin typeface="+mn-ea"/>
              </a:rPr>
              <a:t>9</a:t>
            </a:r>
            <a:r>
              <a:rPr lang="ja-JP" altLang="en-US" sz="2400" dirty="0">
                <a:latin typeface="+mn-ea"/>
              </a:rPr>
              <a:t>時</a:t>
            </a:r>
            <a:r>
              <a:rPr lang="en-US" altLang="ja-JP" sz="2400" dirty="0">
                <a:latin typeface="+mn-ea"/>
              </a:rPr>
              <a:t>30</a:t>
            </a:r>
            <a:r>
              <a:rPr lang="ja-JP" altLang="en-US" sz="2400" dirty="0">
                <a:latin typeface="+mn-ea"/>
              </a:rPr>
              <a:t>分～</a:t>
            </a:r>
            <a:r>
              <a:rPr lang="en-US" altLang="ja-JP" sz="2400" dirty="0">
                <a:latin typeface="+mn-ea"/>
              </a:rPr>
              <a:t>17</a:t>
            </a:r>
            <a:r>
              <a:rPr lang="ja-JP" altLang="en-US" sz="2400" dirty="0">
                <a:latin typeface="+mn-ea"/>
              </a:rPr>
              <a:t>時</a:t>
            </a:r>
            <a:r>
              <a:rPr lang="en-US" altLang="ja-JP" sz="2400" dirty="0">
                <a:latin typeface="+mn-ea"/>
              </a:rPr>
              <a:t>30</a:t>
            </a:r>
            <a:r>
              <a:rPr lang="ja-JP" altLang="en-US" sz="2400" dirty="0" smtClean="0">
                <a:latin typeface="+mn-ea"/>
              </a:rPr>
              <a:t>分（祝日・年末年始は除く）</a:t>
            </a:r>
            <a:endParaRPr lang="en-US" altLang="ja-JP" sz="2400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ぎ   もん         しつ もん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の疑問・質問は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293096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ホームページアドレス</a:t>
            </a:r>
            <a:endParaRPr lang="en-US" altLang="ja-JP" sz="3600" dirty="0" smtClean="0"/>
          </a:p>
          <a:p>
            <a:r>
              <a:rPr lang="ja-JP" altLang="en-US" sz="2000" b="1" dirty="0" smtClean="0">
                <a:solidFill>
                  <a:schemeClr val="accent1"/>
                </a:solidFill>
              </a:rPr>
              <a:t>英語：</a:t>
            </a:r>
            <a:r>
              <a:rPr lang="en-US" altLang="ja-JP" sz="2000" dirty="0" smtClean="0">
                <a:solidFill>
                  <a:schemeClr val="accent1"/>
                </a:solidFill>
              </a:rPr>
              <a:t>		</a:t>
            </a:r>
            <a:r>
              <a:rPr lang="en-US" altLang="ja-JP" sz="2000" dirty="0" smtClean="0">
                <a:hlinkClick r:id="rId2"/>
              </a:rPr>
              <a:t>http</a:t>
            </a:r>
            <a:r>
              <a:rPr lang="en-US" altLang="ja-JP" sz="2000" dirty="0">
                <a:hlinkClick r:id="rId2"/>
              </a:rPr>
              <a:t>://</a:t>
            </a:r>
            <a:r>
              <a:rPr lang="en-US" altLang="ja-JP" sz="2000" dirty="0" smtClean="0">
                <a:hlinkClick r:id="rId2"/>
              </a:rPr>
              <a:t>www.cas.go.jp/jp/seisaku/bangoseido/english.html</a:t>
            </a:r>
            <a:endParaRPr lang="en-US" altLang="ja-JP" sz="2000" dirty="0"/>
          </a:p>
          <a:p>
            <a:r>
              <a:rPr lang="ja-JP" altLang="en-US" sz="2000" b="1" dirty="0">
                <a:solidFill>
                  <a:schemeClr val="accent1"/>
                </a:solidFill>
              </a:rPr>
              <a:t>中国語（簡体字）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：</a:t>
            </a:r>
            <a:r>
              <a:rPr lang="en-US" altLang="ja-JP" sz="2000" dirty="0" smtClean="0">
                <a:hlinkClick r:id="rId3"/>
              </a:rPr>
              <a:t>http</a:t>
            </a:r>
            <a:r>
              <a:rPr lang="en-US" altLang="ja-JP" sz="2000" dirty="0">
                <a:hlinkClick r:id="rId3"/>
              </a:rPr>
              <a:t>://</a:t>
            </a:r>
            <a:r>
              <a:rPr lang="en-US" altLang="ja-JP" sz="2000" dirty="0" smtClean="0">
                <a:hlinkClick r:id="rId3"/>
              </a:rPr>
              <a:t>www.cas.go.jp/jp/seisaku/bangoseido/chinese-kantaiji.html</a:t>
            </a:r>
            <a:endParaRPr lang="en-US" altLang="ja-JP" sz="2000" dirty="0"/>
          </a:p>
          <a:p>
            <a:r>
              <a:rPr lang="ja-JP" altLang="en-US" sz="2000" b="1" dirty="0">
                <a:solidFill>
                  <a:schemeClr val="accent1"/>
                </a:solidFill>
              </a:rPr>
              <a:t>中国語（繁体字）</a:t>
            </a:r>
            <a:r>
              <a:rPr lang="ja-JP" altLang="en-US" sz="2000" dirty="0">
                <a:solidFill>
                  <a:schemeClr val="accent1"/>
                </a:solidFill>
              </a:rPr>
              <a:t>：</a:t>
            </a:r>
            <a:r>
              <a:rPr lang="en-US" altLang="ja-JP" sz="2000" dirty="0">
                <a:hlinkClick r:id="rId4"/>
              </a:rPr>
              <a:t>http://</a:t>
            </a:r>
            <a:r>
              <a:rPr lang="en-US" altLang="ja-JP" sz="2000" dirty="0" smtClean="0">
                <a:hlinkClick r:id="rId4"/>
              </a:rPr>
              <a:t>www.cas.go.jp/jp/seisaku/bangoseido/chinese-hantaiji.html</a:t>
            </a:r>
            <a:endParaRPr lang="en-US" altLang="ja-JP" sz="2000" dirty="0"/>
          </a:p>
          <a:p>
            <a:r>
              <a:rPr lang="ja-JP" altLang="en-US" sz="2000" b="1" dirty="0">
                <a:solidFill>
                  <a:schemeClr val="accent1"/>
                </a:solidFill>
              </a:rPr>
              <a:t>韓国語</a:t>
            </a:r>
            <a:r>
              <a:rPr lang="ja-JP" altLang="en-US" sz="2000" b="1" dirty="0" smtClean="0">
                <a:solidFill>
                  <a:schemeClr val="accent1"/>
                </a:solidFill>
              </a:rPr>
              <a:t>：</a:t>
            </a:r>
            <a:r>
              <a:rPr lang="en-US" altLang="ja-JP" sz="2000" b="1" dirty="0" smtClean="0">
                <a:solidFill>
                  <a:schemeClr val="accent1"/>
                </a:solidFill>
              </a:rPr>
              <a:t>	</a:t>
            </a:r>
            <a:r>
              <a:rPr lang="en-US" altLang="ja-JP" sz="2000" dirty="0" smtClean="0">
                <a:solidFill>
                  <a:schemeClr val="accent1"/>
                </a:solidFill>
              </a:rPr>
              <a:t>	</a:t>
            </a:r>
            <a:r>
              <a:rPr lang="en-US" altLang="ja-JP" sz="2000" dirty="0" smtClean="0"/>
              <a:t>http</a:t>
            </a:r>
            <a:r>
              <a:rPr lang="en-US" altLang="ja-JP" sz="2000" dirty="0"/>
              <a:t>://</a:t>
            </a:r>
            <a:r>
              <a:rPr lang="en-US" altLang="ja-JP" sz="2000" dirty="0" smtClean="0"/>
              <a:t>www.cas.go.jp/jp/seisaku/bangoseido/korean.html</a:t>
            </a:r>
            <a:endParaRPr lang="en-US" altLang="ja-JP" sz="2000" dirty="0"/>
          </a:p>
          <a:p>
            <a:r>
              <a:rPr lang="ja-JP" altLang="en-US" sz="2000" b="1" dirty="0">
                <a:solidFill>
                  <a:schemeClr val="accent1"/>
                </a:solidFill>
              </a:rPr>
              <a:t>スペイン語</a:t>
            </a:r>
            <a:r>
              <a:rPr lang="ja-JP" altLang="en-US" sz="2000" b="1" dirty="0" smtClean="0">
                <a:solidFill>
                  <a:schemeClr val="accent1"/>
                </a:solidFill>
              </a:rPr>
              <a:t>：</a:t>
            </a:r>
            <a:r>
              <a:rPr lang="en-US" altLang="ja-JP" sz="2000" dirty="0" smtClean="0">
                <a:solidFill>
                  <a:schemeClr val="accent1"/>
                </a:solidFill>
              </a:rPr>
              <a:t>	</a:t>
            </a:r>
            <a:r>
              <a:rPr lang="en-US" altLang="ja-JP" sz="2000" dirty="0" smtClean="0">
                <a:hlinkClick r:id="rId5"/>
              </a:rPr>
              <a:t>http</a:t>
            </a:r>
            <a:r>
              <a:rPr lang="en-US" altLang="ja-JP" sz="2000" dirty="0">
                <a:hlinkClick r:id="rId5"/>
              </a:rPr>
              <a:t>://</a:t>
            </a:r>
            <a:r>
              <a:rPr lang="en-US" altLang="ja-JP" sz="2000" dirty="0" smtClean="0">
                <a:hlinkClick r:id="rId5"/>
              </a:rPr>
              <a:t>www.cas.go.jp/jp/seisaku/bangoseido/spanish.html</a:t>
            </a:r>
            <a:endParaRPr lang="en-US" altLang="ja-JP" sz="2000" dirty="0"/>
          </a:p>
          <a:p>
            <a:r>
              <a:rPr lang="ja-JP" altLang="en-US" sz="2000" b="1" dirty="0">
                <a:solidFill>
                  <a:schemeClr val="accent1"/>
                </a:solidFill>
              </a:rPr>
              <a:t>ポルトガル語</a:t>
            </a:r>
            <a:r>
              <a:rPr lang="ja-JP" altLang="en-US" sz="2000" dirty="0" smtClean="0">
                <a:solidFill>
                  <a:schemeClr val="accent1"/>
                </a:solidFill>
              </a:rPr>
              <a:t>：</a:t>
            </a:r>
            <a:r>
              <a:rPr lang="en-US" altLang="ja-JP" sz="2000" dirty="0" smtClean="0">
                <a:solidFill>
                  <a:schemeClr val="accent1"/>
                </a:solidFill>
              </a:rPr>
              <a:t>	</a:t>
            </a:r>
            <a:r>
              <a:rPr lang="en-US" altLang="ja-JP" sz="2000" dirty="0" smtClean="0"/>
              <a:t>http</a:t>
            </a:r>
            <a:r>
              <a:rPr lang="en-US" altLang="ja-JP" sz="2000" dirty="0"/>
              <a:t>://</a:t>
            </a:r>
            <a:r>
              <a:rPr lang="en-US" altLang="ja-JP" sz="2000" dirty="0" smtClean="0"/>
              <a:t>www.cas.go.jp/jp/seisaku/bangoseido/portuguese.html</a:t>
            </a:r>
            <a:endParaRPr lang="en-US" altLang="ja-JP" sz="2000" dirty="0"/>
          </a:p>
        </p:txBody>
      </p:sp>
      <p:pic>
        <p:nvPicPr>
          <p:cNvPr id="2050" name="Picture 2" descr="http://msp.c.yimg.jp/yjimage?q=qJahiXcXyLEMb6bNJsK5AgyIgHd5IqXx.77PKQyGKsVA8BPbI6ArWcd3BMMDiTTrSEdj_WTXqE7fcqGGZ3_1ou8baT2AivwwdLLqdjv4_Su8SJ4ouYfr0_9f7Y6O2jmfnNxse81UeX_fc1vkdA--&amp;sig=1380gf68p&amp;x=230&amp;y=21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744" y="2204865"/>
            <a:ext cx="756000" cy="71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6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動作設定ボタン : 最初 7">
            <a:hlinkClick r:id="rId2" action="ppaction://hlinksldjump" highlightClick="1"/>
          </p:cNvPr>
          <p:cNvSpPr/>
          <p:nvPr/>
        </p:nvSpPr>
        <p:spPr>
          <a:xfrm>
            <a:off x="8892000" y="6624000"/>
            <a:ext cx="216000" cy="216000"/>
          </a:xfrm>
          <a:prstGeom prst="actionButtonBeginning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124320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こと       でん  </a:t>
            </a:r>
            <a:r>
              <a:rPr lang="ja-JP" altLang="en-US" sz="14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わ</a:t>
            </a:r>
            <a:endParaRPr lang="en-US" altLang="ja-JP" sz="14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マイナンバーの</a:t>
            </a:r>
            <a:r>
              <a:rPr lang="ja-JP" altLang="en-US" sz="3200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事</a:t>
            </a:r>
            <a:r>
              <a:rPr lang="ja-JP" altLang="en-US" sz="32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で電話がかかってきた</a:t>
            </a:r>
            <a:endParaRPr lang="en-US" altLang="ja-JP" sz="3200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りゅうしゅつ                け                     げんきん    ふ        </a:t>
            </a:r>
            <a:r>
              <a:rPr lang="ja-JP" altLang="en-US" sz="14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</a:t>
            </a:r>
            <a:endParaRPr lang="en-US" altLang="ja-JP" sz="14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マイナンバーが流出</a:t>
            </a:r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したので消すため</a:t>
            </a:r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に現金を</a:t>
            </a:r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振り込め！</a:t>
            </a:r>
            <a:endParaRPr lang="en-US" altLang="ja-JP" sz="24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</a:t>
            </a:r>
            <a:r>
              <a:rPr lang="ja-JP" altLang="en-US" sz="1400" dirty="0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と        け    りょう   は</a:t>
            </a:r>
            <a:r>
              <a:rPr lang="ja-JP" altLang="en-US" sz="14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ら</a:t>
            </a:r>
            <a:endParaRPr lang="en-US" altLang="ja-JP" sz="14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マイナンバーがもれて</a:t>
            </a:r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いるので取り消し料</a:t>
            </a:r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を払え！</a:t>
            </a:r>
            <a:endParaRPr lang="en-US" altLang="ja-JP" sz="24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ちょうさ                 か ぞくこうせい  おし</a:t>
            </a:r>
            <a:endParaRPr lang="en-US" altLang="ja-JP" sz="14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マイナンバーの調査なので家族構成を</a:t>
            </a:r>
            <a:r>
              <a:rPr lang="ja-JP" altLang="en-US" sz="2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教えろ！</a:t>
            </a:r>
            <a:endParaRPr lang="ja-JP" altLang="en-US" sz="24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5078214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こと　　 ひと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マイナンバーの</a:t>
            </a:r>
            <a:r>
              <a:rPr lang="ja-JP" altLang="en-US" sz="3200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事</a:t>
            </a:r>
            <a:r>
              <a:rPr lang="ja-JP" altLang="en-US" sz="32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で人がきた</a:t>
            </a:r>
            <a:endParaRPr lang="en-US" altLang="ja-JP" sz="3200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て つづ        いんかん   ひつよう            </a:t>
            </a:r>
            <a:endParaRPr lang="en-US" altLang="ja-JP" sz="14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「</a:t>
            </a:r>
            <a:r>
              <a:rPr lang="ja-JP" altLang="en-US" sz="2400" dirty="0"/>
              <a:t>マイナンバーの手続きで印鑑が</a:t>
            </a:r>
            <a:r>
              <a:rPr lang="ja-JP" altLang="en-US" sz="2400" dirty="0" smtClean="0"/>
              <a:t>必要です」</a:t>
            </a:r>
            <a:endParaRPr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0" y="0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さ       </a:t>
            </a:r>
            <a:r>
              <a:rPr lang="ja-JP" altLang="en-US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ぎ</a:t>
            </a:r>
            <a:endParaRPr lang="en-US" altLang="ja-JP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6000" dirty="0" smtClean="0">
                <a:solidFill>
                  <a:schemeClr val="tx2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これは詐欺です！</a:t>
            </a:r>
            <a:endParaRPr lang="ja-JP" altLang="en-US" sz="6000" dirty="0">
              <a:solidFill>
                <a:schemeClr val="tx2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3740839"/>
            <a:ext cx="91440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こと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2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マイナンバーの事でメール</a:t>
            </a:r>
            <a:r>
              <a:rPr lang="ja-JP" altLang="en-US" sz="3200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が</a:t>
            </a:r>
            <a:r>
              <a:rPr lang="ja-JP" altLang="en-US" sz="32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きた</a:t>
            </a:r>
            <a:endParaRPr lang="en-US" altLang="ja-JP" sz="3200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たいのう</a:t>
            </a:r>
            <a:r>
              <a:rPr lang="ja-JP" altLang="en-US" sz="14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きん</a:t>
            </a:r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は</a:t>
            </a:r>
            <a:r>
              <a:rPr lang="ja-JP" altLang="en-US" sz="14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ら</a:t>
            </a:r>
            <a:r>
              <a:rPr lang="ja-JP" altLang="en-US" sz="14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</a:t>
            </a:r>
            <a:endParaRPr lang="en-US" altLang="ja-JP" sz="14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サイトの滞納</a:t>
            </a:r>
            <a:r>
              <a:rPr lang="ja-JP" altLang="en-US" sz="2400" dirty="0"/>
              <a:t>金を払わない</a:t>
            </a:r>
            <a:r>
              <a:rPr lang="ja-JP" altLang="en-US" sz="2400" dirty="0" smtClean="0"/>
              <a:t>と</a:t>
            </a:r>
            <a:r>
              <a:rPr lang="ja-JP" altLang="en-US" sz="2400" dirty="0"/>
              <a:t>あ</a:t>
            </a:r>
            <a:r>
              <a:rPr lang="ja-JP" altLang="en-US" sz="2400" dirty="0" smtClean="0"/>
              <a:t>なたはマイナンバーがもらえない</a:t>
            </a:r>
            <a:endParaRPr lang="ja-JP" altLang="en-US" sz="2400" dirty="0"/>
          </a:p>
        </p:txBody>
      </p:sp>
      <p:pic>
        <p:nvPicPr>
          <p:cNvPr id="1026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151" y="1243206"/>
            <a:ext cx="771849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692" y="3797751"/>
            <a:ext cx="909752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sp.c.yimg.jp/yjimage?q=GN3k9BIXyLF39JauU9O2pzmuuLFewSzmhax1MeRdTxhkIlKEam05OnRJb3EglfBxmZSxusI3noGiJwEojf_TLMXMdFNAy7fVkQuFd.YAY00_QWsy2xDCZTWvsnLN3HC7arAaTYBiK2u1kAe9Sw--&amp;sig=138t1893a&amp;x=197&amp;y=2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336764"/>
            <a:ext cx="914204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sp.c.yimg.jp/yjimage?q=0e6CiQ0XyLHL.9s2g673bmyAmkV65_Ey0N.6KfgKMzDIpexMSat35ZVOFAbTooqpHeF5_65GR5wL.7_iDi3ldJQGH_Y2FIeYapJbHSfAo.F.z7cpp_A78NlsdL76Y0iCXK_GH3IOgO05JVG0kA--&amp;sig=138uujivp&amp;x=143&amp;y=13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08"/>
            <a:ext cx="1370331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4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16000"/>
            <a:ext cx="8640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kumimoji="1"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とは・・・</a:t>
            </a:r>
            <a:endParaRPr kumimoji="1" lang="ja-JP" altLang="en-US" sz="4800" dirty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2000" y="1700808"/>
            <a:ext cx="8640000" cy="19193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kumimoji="1"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へいせい            ねん            が</a:t>
            </a:r>
            <a:r>
              <a:rPr kumimoji="1"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つ</a:t>
            </a:r>
            <a:r>
              <a:rPr kumimoji="1"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</a:t>
            </a:r>
            <a:r>
              <a:rPr kumimoji="1"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じゅう</a:t>
            </a:r>
            <a:r>
              <a:rPr kumimoji="1"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みん</a:t>
            </a:r>
            <a:endParaRPr kumimoji="1"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4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平成２７年１０月から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すべての住民</a:t>
            </a:r>
            <a:endParaRPr lang="en-US" altLang="ja-JP" sz="4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つう ち                                けた      ばんごう</a:t>
            </a:r>
            <a:endParaRPr lang="en-US" altLang="ja-JP" sz="20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に</a:t>
            </a:r>
            <a:r>
              <a:rPr lang="ja-JP" altLang="en-US" sz="4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通知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される</a:t>
            </a:r>
            <a:r>
              <a:rPr lang="ja-JP" altLang="en-US" sz="4000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１２桁</a:t>
            </a:r>
            <a:r>
              <a:rPr lang="ja-JP" altLang="en-US" sz="40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の番号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です。</a:t>
            </a:r>
            <a:endParaRPr lang="ja-JP" altLang="en-US" sz="40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1026" name="Picture 2" descr="http://www.gov-online.go.jp/tokusyu/mynumber/point/img/detail_img_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672" y="3933056"/>
            <a:ext cx="4800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1</a:t>
            </a:fld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4801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04745"/>
            <a:ext cx="8640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  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ひつ よう</a:t>
            </a:r>
            <a:endParaRPr kumimoji="1"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kumimoji="1"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が必要なとき</a:t>
            </a:r>
            <a:endParaRPr kumimoji="1" lang="ja-JP" altLang="en-US" sz="4800" dirty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6000" y="1364455"/>
            <a:ext cx="8280000" cy="53049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lvl="0"/>
            <a:r>
              <a:rPr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しゃかい ほ しょう     て  </a:t>
            </a:r>
            <a:r>
              <a:rPr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つづ</a:t>
            </a:r>
            <a:endParaRPr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lvl="0"/>
            <a:r>
              <a:rPr lang="ja-JP" altLang="en-US" sz="4000" u="sng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社会</a:t>
            </a:r>
            <a:r>
              <a:rPr lang="ja-JP" altLang="en-US" sz="4000" u="sng" dirty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保障の</a:t>
            </a:r>
            <a:r>
              <a:rPr lang="ja-JP" altLang="en-US" sz="4000" u="sng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手続き</a:t>
            </a:r>
            <a:endParaRPr kumimoji="1" lang="en-US" altLang="ja-JP" sz="4000" u="sng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ねんきん</a:t>
            </a:r>
            <a:r>
              <a:rPr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い りょう     かい ご       せい かつ ほ  ご        </a:t>
            </a:r>
            <a:endParaRPr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4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年金、医療、介護、生活保護、</a:t>
            </a:r>
            <a:endParaRPr kumimoji="1" lang="en-US" altLang="ja-JP" sz="4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じ  どう て  あて</a:t>
            </a:r>
            <a:endParaRPr lang="en-US" altLang="ja-JP" sz="2000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4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児童</a:t>
            </a:r>
            <a:r>
              <a:rPr kumimoji="1" lang="ja-JP" altLang="en-US" sz="4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手当など</a:t>
            </a:r>
            <a:endParaRPr kumimoji="1" lang="en-US" altLang="ja-JP" sz="4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kumimoji="1"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ぜい  む しょ        だ       </a:t>
            </a:r>
            <a:r>
              <a:rPr kumimoji="1"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しょるい</a:t>
            </a:r>
            <a:endParaRPr kumimoji="1"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4000" u="sng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税務署に出す書類</a:t>
            </a:r>
            <a:endParaRPr kumimoji="1" lang="en-US" altLang="ja-JP" sz="4000" u="sng" dirty="0" smtClean="0">
              <a:solidFill>
                <a:srgbClr val="FF00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kumimoji="1"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kumimoji="1"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さいが</a:t>
            </a:r>
            <a:r>
              <a:rPr kumimoji="1"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いたいさく</a:t>
            </a:r>
            <a:r>
              <a:rPr kumimoji="1" lang="ja-JP" altLang="en-US" sz="20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       て  </a:t>
            </a:r>
            <a:r>
              <a:rPr kumimoji="1" lang="ja-JP" altLang="en-US" sz="2000" dirty="0" err="1" smtClean="0">
                <a:latin typeface="HGS明朝E" panose="02020900000000000000" pitchFamily="18" charset="-128"/>
                <a:ea typeface="HGS明朝E" panose="02020900000000000000" pitchFamily="18" charset="-128"/>
              </a:rPr>
              <a:t>つづ</a:t>
            </a:r>
            <a:endParaRPr kumimoji="1" lang="en-US" altLang="ja-JP" sz="20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4000" u="sng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災害対策の手続き</a:t>
            </a:r>
            <a:endParaRPr kumimoji="1" lang="ja-JP" altLang="en-US" sz="4000" u="sng" dirty="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2</a:t>
            </a:fld>
            <a:endParaRPr kumimoji="1" lang="ja-JP" altLang="en-US" sz="2800" dirty="0"/>
          </a:p>
        </p:txBody>
      </p:sp>
      <p:pic>
        <p:nvPicPr>
          <p:cNvPr id="1026" name="Picture 2" descr="http://msp.c.yimg.jp/yjimage?q=RnUJ6Q8XyLEnj.Olo2P.VLsUtqeYzZ4XWCSD6_nQceUdMWI0ABgDHL_6fG543.3x43ssD.q8UQMSHW4cdm6EAitpEAu89jNVDXOm4hoEoXv2OkNebWbk0IpzTC4S7TEBt.oriWKjs.EXx5ZdCrVf&amp;sig=13ao8137t&amp;x=201&amp;y=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88" y="4437112"/>
            <a:ext cx="86841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sp.c.yimg.jp/yjimage?q=UY8dB7YXyLH1m_GK36Zp2Rawt3EMFEf78m0MxuiOyBVwDudIWJDpR20TKIe39gIdits6QcUnCD_bWZETtMS4Ku9UrRfaY7sbIKj2nXfXVor.gXaQdEV.SZsIo7YYKRDzejZ4syYzCVAT5N4RKA--&amp;sig=138okotqn&amp;x=259&amp;y=19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137" y="1461955"/>
            <a:ext cx="96124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msp.c.yimg.jp/yjimage?q=KGVlZh8XyLH_KxX.x80hebJUE1cbugDb.vCxaUK5DMaTnN5p5OHDqVklMgl5i2eKvrcwY7.WUBjppLl3QdoePIsAGSvvF.pMlhgON4lsUuVhczT8cBu0hTnHyA3Z2yKfEhuVQFkw5784v.ymTjDD&amp;sig=13a4omp9n&amp;x=180&amp;y=2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780" y="4437232"/>
            <a:ext cx="81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msp.c.yimg.jp/yjimage?q=.Y_ztV4XyLHUBOTFxiVKYd_Rw0.QD7M0sdohmPb1TAkArVUnSjkf3B.PZxCJQucvCl7VfbFMjZXG4S.WLToh_fckMOoE8WKGqnhgSgOuwHVcukc3ZXa752dpB7JzRQPiDHX854axtxP7f1HAIw--&amp;sig=138vjir1d&amp;x=259&amp;y=19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492" y="5673427"/>
            <a:ext cx="1233488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msp.c.yimg.jp/yjimage?q=RN5Tk0QXyLEK0.iGvSqJJQ8PORpZ9jCi5Te51QKhPd7EBUwl7LlU6bw1es3lcVQipoc8PpSHZM4byct1THcKZbMY3lWrByomiNKYTDXIenyNRJcyJzV0ZOQKdot2ITSaw.nVzfrns9cwZ.fyrV8D&amp;sig=13at6atrt&amp;x=227&amp;y=22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61955"/>
            <a:ext cx="73622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sp.c.yimg.jp/yjimage?q=cTxC10YXyLF0plYuxUFd5Dp.zZrpEZPbRQ_nsWc5GTRraS6w6N81eWpgv41WEWShVNT7c62oAHiUYsJyJQLJa4_F_MGcnVxEUDJqpM6EnL.FT5tnCQCAOb4T6ufcdJJHM5rlVZQ0EOy0THTszg--&amp;sig=138jn6mp6&amp;x=192&amp;y=26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166" y="1461955"/>
            <a:ext cx="52562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msp.c.yimg.jp/yjimage?q=y46M_ewXyLF9aJIzDzQlv8xplVIbt8NZ5g0qMx85AZ0NsaMN86NAEtXpDgMFS_fpY2pPi_co8mcypDxWQ5B2k2n7Yq43ZyCwezUHk388p92qpsbChWTgtuLKQ9bjrwTcQ6Qm7F2pbqNyzJfN6Q--&amp;sig=138ijs0c5&amp;x=160&amp;y=1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140888"/>
            <a:ext cx="100174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msp.c.yimg.jp/yjimage?q=7WCCJP0XyLG86rXBMAne0UGccpwW9lMi15S0tFYQH8hYcta72ag_pUdJ2BoGTv8.zTfdenwkcWRErkIXGE7ekxuL6U0gPKNk4GgOA19Sx9WZDBVZNMoGh70BeSp1qBBGCuDzeyYT11tC6V8k.w--&amp;sig=138ui0psj&amp;x=259&amp;y=19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348880"/>
            <a:ext cx="96123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19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なに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で何ができるの</a:t>
            </a:r>
            <a:r>
              <a:rPr lang="en-US" altLang="ja-JP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?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71800" y="1536472"/>
            <a:ext cx="5904656" cy="19193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やく しょ                 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じゅう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みんじょうほう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役所</a:t>
            </a:r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に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ある住民情報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を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だだ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こう りつ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て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き       かつ よう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正しく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効率的に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活用できる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3645024"/>
            <a:ext cx="8280000" cy="30273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しゃかい  ほ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けん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りょう      ぜい       こう へい      きゅう ふ          ふ  たん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社会保険料や税の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公平な給付と負担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しゃ かい  ほ しょう      </a:t>
            </a:r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う               ひと              えんじょ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社会保障を</a:t>
            </a: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受ける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人への援助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さい がい たい  さく         よう  えん   ご   しゃ                               せい  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び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災害</a:t>
            </a:r>
            <a:r>
              <a:rPr lang="ja-JP" altLang="en-US" sz="40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対策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の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要援護者リスト</a:t>
            </a: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の整備</a:t>
            </a:r>
            <a:endParaRPr lang="en-US" altLang="ja-JP" sz="2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3</a:t>
            </a:fld>
            <a:endParaRPr kumimoji="1" lang="ja-JP" altLang="en-US" sz="2800" dirty="0"/>
          </a:p>
        </p:txBody>
      </p:sp>
      <p:pic>
        <p:nvPicPr>
          <p:cNvPr id="1026" name="Picture 2" descr="http://msp.c.yimg.jp/yjimage?q=IbojL.cXyLEO9z7ZR7yebkhDRFF8uAAa6cTrLuhHt9wnDDAZFrsVrOVWiXFQ0ydJy511UH6TSDr0yF3zxcKZMvLtKmM.qnzz36yXV57n66xJ8uFT5O6WdkZhr1or9QmDJXw4T8LWBwlWlX7nJ6ZO&amp;sig=13atcts50&amp;x=256&amp;y=1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62" y="1656000"/>
            <a:ext cx="2245522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83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</a:t>
            </a:r>
            <a:r>
              <a:rPr lang="ja-JP" altLang="en-US" sz="2000" dirty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と</a:t>
            </a:r>
            <a:r>
              <a:rPr lang="ja-JP" altLang="en-US" sz="2000" dirty="0" err="1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ど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が届いたら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2000" y="3429000"/>
            <a:ext cx="8640000" cy="33351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かくにん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確認しよう！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つう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ち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マイナンバー「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通知カード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」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こ  じん ばん ごう                           しん せい しょ        へんしん ふうとう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「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個人番号カード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」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申請書と返信封筒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      せつ めい しょ 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るい</a:t>
            </a:r>
            <a:endParaRPr lang="en-US" altLang="ja-JP" sz="1600" dirty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marL="571500" indent="-571500">
              <a:buFont typeface="Wingdings" panose="05000000000000000000" pitchFamily="2" charset="2"/>
              <a:buChar char="u"/>
            </a:pPr>
            <a:r>
              <a:rPr lang="ja-JP" altLang="en-US" sz="40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マイナンバーの説明書類</a:t>
            </a:r>
            <a:endParaRPr lang="en-US" altLang="ja-JP" sz="20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2050" name="Picture 2" descr="http://www.gov-online.go.jp/tokusyu/mynumber/point/img/detail_img_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3000"/>
            <a:ext cx="5007536" cy="19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4</a:t>
            </a:fld>
            <a:endParaRPr kumimoji="1" lang="ja-JP" altLang="en-US" sz="2800" dirty="0"/>
          </a:p>
        </p:txBody>
      </p:sp>
      <p:pic>
        <p:nvPicPr>
          <p:cNvPr id="4" name="Picture 2" descr="http://msp.c.yimg.jp/yjimage?q=yUuA2N4XyLFTvBPTZ9WtmEAYsY5DftCEugN116FITOMYVI5fgR_4yPmlKM_kX5E0DzJK1T9WR0.XlqLZfQC0VzB8UEr65vGfeNZRaOjRQX1KBbiTUjW6KyaATCRtfOhsvzfQ8yonGekcs_MrDO3W&amp;sig=13a11dm8r&amp;x=208&amp;y=24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91104" y="2772000"/>
            <a:ext cx="55696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652000" y="1332000"/>
            <a:ext cx="72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kumimoji="1" lang="ja-JP" altLang="en-US" sz="1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つうち</a:t>
            </a:r>
            <a:endParaRPr kumimoji="1" lang="ja-JP" altLang="en-US" sz="1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テキスト ボックス 7">
            <a:hlinkClick r:id="" action="ppaction://noaction"/>
          </p:cNvPr>
          <p:cNvSpPr txBox="1"/>
          <p:nvPr/>
        </p:nvSpPr>
        <p:spPr>
          <a:xfrm>
            <a:off x="4427984" y="2016000"/>
            <a:ext cx="1224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かんいかきとめ</a:t>
            </a:r>
            <a:endParaRPr kumimoji="1" lang="ja-JP" altLang="en-US" sz="1400" dirty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45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てい  </a:t>
            </a:r>
            <a:r>
              <a:rPr lang="ja-JP" altLang="en-US" sz="2000" dirty="0" err="1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じ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を提示するとき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1536485"/>
            <a:ext cx="8928000" cy="19193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まい とし        が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つ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じ  どう  て  あて        と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ど              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だ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毎年６月に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児童手当の届け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を出すとき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し  やく しょ                                                        し     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市役所にマイナンバーを知らせます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4099" name="Picture 3" descr="http://www.gov-online.go.jp/tokusyu/mynumber/point/img/detail_img_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449" y="4869160"/>
            <a:ext cx="41243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5</a:t>
            </a:fld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4519" y="4471949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245986" y="3647923"/>
            <a:ext cx="2592288" cy="1224136"/>
          </a:xfrm>
          <a:prstGeom prst="wedgeRoundRectCallout">
            <a:avLst>
              <a:gd name="adj1" fmla="val 41678"/>
              <a:gd name="adj2" fmla="val 6533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こどもがいる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ひと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2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てい  </a:t>
            </a:r>
            <a:r>
              <a:rPr lang="ja-JP" altLang="en-US" sz="2000" dirty="0" err="1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じ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を提示するとき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000" y="1536491"/>
            <a:ext cx="8928000" cy="19193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こう せい ねん きん       せいきゅう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厚生年金を請求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するときに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ねん きん  じ     む しょ                                                        し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年金事務所にマイナンバーを</a:t>
            </a: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知らせ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ます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3073" name="Picture 1" descr="http://www.gov-online.go.jp/tokusyu/mynumber/point/img/detail_img_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864" y="4649688"/>
            <a:ext cx="39624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6</a:t>
            </a:fld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3976" y="436165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1030691" y="3749588"/>
            <a:ext cx="2592288" cy="684000"/>
          </a:xfrm>
          <a:prstGeom prst="wedgeRoundRectCallout">
            <a:avLst>
              <a:gd name="adj1" fmla="val 41678"/>
              <a:gd name="adj2" fmla="val 6533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おとしより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6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てい  </a:t>
            </a:r>
            <a:r>
              <a:rPr lang="ja-JP" altLang="en-US" sz="2000" dirty="0" err="1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じ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を提示するとき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000" y="1536503"/>
            <a:ext cx="8928000" cy="19193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ぜい  む   しょ         だ         しょ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るい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税務署に出す書類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のため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きん ゆう  き   かん                                                        し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金融</a:t>
            </a: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機関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にマイナンバーを</a:t>
            </a: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知らせ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ます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4" name="Picture 1" descr="http://www.gov-online.go.jp/tokusyu/mynumber/point/img/detail_img_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37112"/>
            <a:ext cx="41243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右矢印 4"/>
          <p:cNvSpPr/>
          <p:nvPr/>
        </p:nvSpPr>
        <p:spPr>
          <a:xfrm>
            <a:off x="5497291" y="5091818"/>
            <a:ext cx="936104" cy="4320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10" descr="http://msp.c.yimg.jp/yjimage?q=RnUJ6Q8XyLEnj.Olo2P.VLsUtqeYzZ4XWCSD6_nQceUdMWI0ABgDHL_6fG543.3x43ssD.q8UQMSHW4cdm6EAitpEAu89jNVDXOm4hoEoXv2OkNebWbk0IpzTC4S7TEBt.oriWKjs.EXx5ZdCrVf&amp;sig=13ao8137t&amp;x=201&amp;y=2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65104"/>
            <a:ext cx="115776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7</a:t>
            </a:fld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13455" y="4071839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 descr="http://msp.c.yimg.jp/yjimage?q=AYpq.FkXyLFVU6s1PdWvr.TyGvfcLqXwpBhuNlx6sAJFGlTTHBv7iFAxAAqc0B7a_Die.XN9mvWgoX.vYa10eY8HFSEmcDUNhw84xxYku7umlvWEfMxtx1rxWBQbdyPdpo8rs1812hkScUZiTw--&amp;sig=138ik8j2f&amp;x=225&amp;y=2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291" y="4271894"/>
            <a:ext cx="764084" cy="76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8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2000" y="230857"/>
            <a:ext cx="8640000" cy="11191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                                                      てい  </a:t>
            </a:r>
            <a:r>
              <a:rPr lang="ja-JP" altLang="en-US" sz="2000" dirty="0" err="1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じ</a:t>
            </a:r>
            <a:endParaRPr lang="en-US" altLang="ja-JP" sz="2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r>
              <a:rPr lang="ja-JP" altLang="en-US" sz="4800" dirty="0" smtClean="0">
                <a:solidFill>
                  <a:srgbClr val="FF0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マイナンバー</a:t>
            </a:r>
            <a:r>
              <a:rPr lang="ja-JP" altLang="en-US" sz="4800" dirty="0" smtClean="0">
                <a:solidFill>
                  <a:srgbClr val="00B05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を提示するとき</a:t>
            </a:r>
            <a:endParaRPr lang="en-US" altLang="ja-JP" sz="4800" dirty="0" smtClean="0">
              <a:solidFill>
                <a:srgbClr val="00B05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000" y="1536507"/>
            <a:ext cx="8928000" cy="19193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1600" dirty="0" err="1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ねん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まつ        げん</a:t>
            </a:r>
            <a:r>
              <a:rPr lang="ja-JP" altLang="en-US" sz="1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せんちょう</a:t>
            </a:r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しゅうひょう  て   つづ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年末の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  <a:hlinkClick r:id="" action="ppaction://noaction"/>
              </a:rPr>
              <a:t>源泉徴収票</a:t>
            </a:r>
            <a:r>
              <a:rPr lang="ja-JP" altLang="en-US" sz="3600" dirty="0" smtClean="0">
                <a:latin typeface="HGS明朝E" panose="02020900000000000000" pitchFamily="18" charset="-128"/>
                <a:ea typeface="HGS明朝E" panose="02020900000000000000" pitchFamily="18" charset="-128"/>
              </a:rPr>
              <a:t>の手続きのため</a:t>
            </a:r>
            <a:endParaRPr lang="en-US" altLang="ja-JP" sz="3600" dirty="0" smtClean="0"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かい しゃ                                                        し</a:t>
            </a:r>
            <a:endParaRPr lang="en-US" altLang="ja-JP" sz="1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会社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にマイナンバーを</a:t>
            </a:r>
            <a:r>
              <a:rPr lang="ja-JP" altLang="en-US" sz="3600" dirty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知らせ</a:t>
            </a:r>
            <a:r>
              <a:rPr lang="ja-JP" altLang="en-US" sz="3600" dirty="0" smtClean="0">
                <a:solidFill>
                  <a:prstClr val="black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ます</a:t>
            </a:r>
            <a:endParaRPr lang="en-US" altLang="ja-JP" sz="3600" dirty="0" smtClean="0">
              <a:solidFill>
                <a:prstClr val="black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pic>
        <p:nvPicPr>
          <p:cNvPr id="1028" name="Picture 4" descr="http://www.gov-online.go.jp/tokusyu/mynumber/point/img/detail_img_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36"/>
            <a:ext cx="41243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右矢印 5"/>
          <p:cNvSpPr/>
          <p:nvPr/>
        </p:nvSpPr>
        <p:spPr>
          <a:xfrm>
            <a:off x="5508104" y="4653136"/>
            <a:ext cx="936104" cy="4320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>
            <a:off x="5508104" y="5661248"/>
            <a:ext cx="936104" cy="4320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2" name="Picture 8" descr="http://msp.c.yimg.jp/yjimage?q=Qtt8s98XyLFlRLBle229dbPZqnSTtz0Y1jdGvGEYn9hXzUw9Iek4HGUhIiWTkmkM6XYfXysYs7cOI8t762UBbSxXQYGGwfcr.9fChdn5OHmyPiLeFP91Ydp4prwj8c_DtLUXzRRwUwq64PNYLpnE&amp;sig=13a9jmgrv&amp;x=225&amp;y=2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33056"/>
            <a:ext cx="126000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msp.c.yimg.jp/yjimage?q=RnUJ6Q8XyLEnj.Olo2P.VLsUtqeYzZ4XWCSD6_nQceUdMWI0ABgDHL_6fG543.3x43ssD.q8UQMSHW4cdm6EAitpEAu89jNVDXOm4hoEoXv2OkNebWbk0IpzTC4S7TEBt.oriWKjs.EXx5ZdCrVf&amp;sig=13ao8137t&amp;x=201&amp;y=2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368" y="5294734"/>
            <a:ext cx="115776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000" y="6516000"/>
            <a:ext cx="2133600" cy="365125"/>
          </a:xfrm>
        </p:spPr>
        <p:txBody>
          <a:bodyPr/>
          <a:lstStyle/>
          <a:p>
            <a:fld id="{A1C3DA25-BFB0-46B0-B203-4ADEC1FD6CE5}" type="slidenum">
              <a:rPr kumimoji="1" lang="ja-JP" altLang="en-US" sz="2800" smtClean="0"/>
              <a:t>8</a:t>
            </a:fld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08335" y="439704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08375" y="3609020"/>
            <a:ext cx="3599920" cy="648072"/>
          </a:xfrm>
          <a:prstGeom prst="wedgeRoundRectCallout">
            <a:avLst>
              <a:gd name="adj1" fmla="val -4114"/>
              <a:gd name="adj2" fmla="val 92863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              はたら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働いて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いるひと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2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981</Words>
  <Application>Microsoft Office PowerPoint</Application>
  <PresentationFormat>画面に合わせる (4:3)</PresentationFormat>
  <Paragraphs>216</Paragraphs>
  <Slides>17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マイナンバー制度</dc:title>
  <dc:creator>Eiji Hirukawa</dc:creator>
  <cp:lastModifiedBy>Eiji Hirukawa</cp:lastModifiedBy>
  <cp:revision>191</cp:revision>
  <dcterms:created xsi:type="dcterms:W3CDTF">2015-07-13T08:12:17Z</dcterms:created>
  <dcterms:modified xsi:type="dcterms:W3CDTF">2016-02-02T12:06:32Z</dcterms:modified>
</cp:coreProperties>
</file>