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2">
  <p:sldMasterIdLst>
    <p:sldMasterId id="2147483648" r:id="rId1"/>
  </p:sldMasterIdLst>
  <p:notesMasterIdLst>
    <p:notesMasterId r:id="rId7"/>
  </p:notesMasterIdLst>
  <p:sldIdLst>
    <p:sldId id="269" r:id="rId2"/>
    <p:sldId id="262" r:id="rId3"/>
    <p:sldId id="258" r:id="rId4"/>
    <p:sldId id="261" r:id="rId5"/>
    <p:sldId id="265" r:id="rId6"/>
  </p:sldIdLst>
  <p:sldSz cx="9144000" cy="6858000" type="screen4x3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008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スタイル (中間)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-1128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4515C1B-139A-4F71-BB09-D40DA1369F5A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97DB52-BD94-4F1A-8478-E97E8D5695A3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686930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74F6-77AD-4A2A-B24E-7CBF8C918C7D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DD8-8DA4-424F-9CD2-37111512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186912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74F6-77AD-4A2A-B24E-7CBF8C918C7D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DD8-8DA4-424F-9CD2-37111512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84110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74F6-77AD-4A2A-B24E-7CBF8C918C7D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DD8-8DA4-424F-9CD2-37111512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41625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74F6-77AD-4A2A-B24E-7CBF8C918C7D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DD8-8DA4-424F-9CD2-37111512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37269690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74F6-77AD-4A2A-B24E-7CBF8C918C7D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DD8-8DA4-424F-9CD2-37111512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946053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74F6-77AD-4A2A-B24E-7CBF8C918C7D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DD8-8DA4-424F-9CD2-37111512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38102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74F6-77AD-4A2A-B24E-7CBF8C918C7D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DD8-8DA4-424F-9CD2-37111512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398176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74F6-77AD-4A2A-B24E-7CBF8C918C7D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DD8-8DA4-424F-9CD2-37111512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9981676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74F6-77AD-4A2A-B24E-7CBF8C918C7D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DD8-8DA4-424F-9CD2-37111512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74474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74F6-77AD-4A2A-B24E-7CBF8C918C7D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DD8-8DA4-424F-9CD2-37111512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43521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5674F6-77AD-4A2A-B24E-7CBF8C918C7D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9F4EDD8-8DA4-424F-9CD2-37111512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64043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5674F6-77AD-4A2A-B24E-7CBF8C918C7D}" type="datetimeFigureOut">
              <a:rPr kumimoji="1" lang="ja-JP" altLang="en-US" smtClean="0"/>
              <a:t>2014/7/1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F4EDD8-8DA4-424F-9CD2-37111512CC2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70229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pn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jpeg"/><Relationship Id="rId4" Type="http://schemas.openxmlformats.org/officeDocument/2006/relationships/image" Target="../media/image10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テキスト ボックス 2"/>
          <p:cNvSpPr txBox="1"/>
          <p:nvPr/>
        </p:nvSpPr>
        <p:spPr>
          <a:xfrm>
            <a:off x="683568" y="836712"/>
            <a:ext cx="7848872" cy="1754326"/>
          </a:xfrm>
          <a:prstGeom prst="rect">
            <a:avLst/>
          </a:prstGeom>
          <a:noFill/>
          <a:ln w="25400" cmpd="dbl"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kumimoji="1" lang="ja-JP" altLang="en-US" sz="2800" dirty="0" smtClean="0"/>
              <a:t>                す        　　　　　　　　　　　さが</a:t>
            </a:r>
            <a:endParaRPr kumimoji="1" lang="en-US" altLang="ja-JP" sz="2800" dirty="0" smtClean="0"/>
          </a:p>
          <a:p>
            <a:pPr algn="ctr"/>
            <a:r>
              <a:rPr lang="ja-JP" altLang="en-US" sz="8000" dirty="0">
                <a:solidFill>
                  <a:schemeClr val="tx2"/>
                </a:solidFill>
              </a:rPr>
              <a:t>住まい</a:t>
            </a:r>
            <a:r>
              <a:rPr kumimoji="1" lang="ja-JP" altLang="en-US" sz="8000" dirty="0" smtClean="0">
                <a:solidFill>
                  <a:schemeClr val="tx2"/>
                </a:solidFill>
              </a:rPr>
              <a:t>を探す</a:t>
            </a:r>
            <a:endParaRPr kumimoji="1" lang="ja-JP" altLang="en-US" sz="8000" dirty="0">
              <a:solidFill>
                <a:schemeClr val="tx2"/>
              </a:solidFill>
            </a:endParaRPr>
          </a:p>
        </p:txBody>
      </p:sp>
      <p:sp>
        <p:nvSpPr>
          <p:cNvPr id="5" name="テキスト ボックス 4"/>
          <p:cNvSpPr txBox="1"/>
          <p:nvPr/>
        </p:nvSpPr>
        <p:spPr>
          <a:xfrm>
            <a:off x="0" y="3140968"/>
            <a:ext cx="9144000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dirty="0" smtClean="0"/>
              <a:t>                    ねん  が</a:t>
            </a:r>
            <a:r>
              <a:rPr kumimoji="1" lang="ja-JP" altLang="en-US" dirty="0" err="1" smtClean="0"/>
              <a:t>つ</a:t>
            </a:r>
            <a:r>
              <a:rPr kumimoji="1" lang="ja-JP" altLang="en-US" dirty="0" smtClean="0"/>
              <a:t>    か   げつ                                               ほ けんふく し   せ ん た </a:t>
            </a:r>
            <a:r>
              <a:rPr kumimoji="1" lang="ja-JP" altLang="en-US" dirty="0" err="1" smtClean="0"/>
              <a:t>ー</a:t>
            </a:r>
            <a:endParaRPr kumimoji="1" lang="en-US" altLang="ja-JP" dirty="0" smtClean="0"/>
          </a:p>
          <a:p>
            <a:r>
              <a:rPr kumimoji="1" lang="ja-JP" altLang="en-US" sz="2800" dirty="0" smtClean="0"/>
              <a:t>①</a:t>
            </a:r>
            <a:r>
              <a:rPr kumimoji="1" lang="en-US" altLang="ja-JP" sz="2800" dirty="0" smtClean="0"/>
              <a:t>2014</a:t>
            </a:r>
            <a:r>
              <a:rPr kumimoji="1" lang="ja-JP" altLang="en-US" sz="2800" dirty="0" smtClean="0"/>
              <a:t>年</a:t>
            </a:r>
            <a:r>
              <a:rPr lang="en-US" altLang="ja-JP" sz="2800" dirty="0"/>
              <a:t>6</a:t>
            </a:r>
            <a:r>
              <a:rPr kumimoji="1" lang="ja-JP" altLang="en-US" sz="2800" dirty="0" smtClean="0"/>
              <a:t>月</a:t>
            </a:r>
            <a:r>
              <a:rPr lang="en-US" altLang="ja-JP" sz="2800" dirty="0"/>
              <a:t>9</a:t>
            </a:r>
            <a:r>
              <a:rPr kumimoji="1" lang="ja-JP" altLang="en-US" sz="2800" dirty="0" smtClean="0"/>
              <a:t>日（月）</a:t>
            </a:r>
            <a:r>
              <a:rPr kumimoji="1" lang="en-US" altLang="ja-JP" sz="2800" dirty="0" smtClean="0"/>
              <a:t>19:00</a:t>
            </a:r>
            <a:r>
              <a:rPr kumimoji="1" lang="ja-JP" altLang="en-US" sz="2800" dirty="0" smtClean="0"/>
              <a:t>～</a:t>
            </a:r>
            <a:r>
              <a:rPr kumimoji="1" lang="en-US" altLang="ja-JP" sz="2800" dirty="0" smtClean="0"/>
              <a:t>21:00	</a:t>
            </a:r>
            <a:r>
              <a:rPr kumimoji="1" lang="ja-JP" altLang="en-US" sz="2800" dirty="0" smtClean="0"/>
              <a:t>　保健福祉センター</a:t>
            </a:r>
            <a:endParaRPr kumimoji="1" lang="en-US" altLang="ja-JP" sz="2800" dirty="0" smtClean="0"/>
          </a:p>
          <a:p>
            <a:r>
              <a:rPr lang="ja-JP" altLang="en-US" dirty="0" smtClean="0"/>
              <a:t>                    </a:t>
            </a:r>
            <a:endParaRPr lang="en-US" altLang="ja-JP" dirty="0" smtClean="0"/>
          </a:p>
          <a:p>
            <a:r>
              <a:rPr lang="en-US" altLang="ja-JP" dirty="0"/>
              <a:t> </a:t>
            </a:r>
            <a:r>
              <a:rPr lang="en-US" altLang="ja-JP" dirty="0" smtClean="0"/>
              <a:t>                   </a:t>
            </a:r>
            <a:r>
              <a:rPr lang="ja-JP" altLang="en-US" dirty="0" smtClean="0"/>
              <a:t>ねん  が</a:t>
            </a:r>
            <a:r>
              <a:rPr lang="ja-JP" altLang="en-US" dirty="0" err="1" smtClean="0"/>
              <a:t>つ</a:t>
            </a:r>
            <a:r>
              <a:rPr lang="ja-JP" altLang="en-US" dirty="0" smtClean="0"/>
              <a:t>       か     か　　　　　　　　　　　　 　　     しょうがいが</a:t>
            </a:r>
            <a:r>
              <a:rPr lang="ja-JP" altLang="en-US" dirty="0" err="1" smtClean="0"/>
              <a:t>く</a:t>
            </a:r>
            <a:r>
              <a:rPr lang="ja-JP" altLang="en-US" dirty="0" smtClean="0"/>
              <a:t>しゅうせんたー</a:t>
            </a:r>
            <a:endParaRPr lang="en-US" altLang="ja-JP" dirty="0" smtClean="0"/>
          </a:p>
          <a:p>
            <a:r>
              <a:rPr lang="ja-JP" altLang="en-US" sz="2800" dirty="0" smtClean="0"/>
              <a:t>②</a:t>
            </a:r>
            <a:r>
              <a:rPr lang="en-US" altLang="ja-JP" sz="2800" dirty="0" smtClean="0"/>
              <a:t>2014</a:t>
            </a:r>
            <a:r>
              <a:rPr lang="ja-JP" altLang="en-US" sz="2800" dirty="0" smtClean="0"/>
              <a:t>年</a:t>
            </a:r>
            <a:r>
              <a:rPr lang="en-US" altLang="ja-JP" sz="2800" dirty="0"/>
              <a:t>6</a:t>
            </a:r>
            <a:r>
              <a:rPr lang="ja-JP" altLang="en-US" sz="2800" dirty="0" smtClean="0"/>
              <a:t>月</a:t>
            </a:r>
            <a:r>
              <a:rPr lang="en-US" altLang="ja-JP" sz="2800" dirty="0" smtClean="0"/>
              <a:t>10</a:t>
            </a:r>
            <a:r>
              <a:rPr lang="ja-JP" altLang="en-US" sz="2800" dirty="0" smtClean="0"/>
              <a:t>日（火）</a:t>
            </a:r>
            <a:r>
              <a:rPr lang="en-US" altLang="ja-JP" sz="2800" dirty="0" smtClean="0"/>
              <a:t>10:00</a:t>
            </a:r>
            <a:r>
              <a:rPr lang="ja-JP" altLang="en-US" sz="2800" dirty="0" smtClean="0"/>
              <a:t>～</a:t>
            </a:r>
            <a:r>
              <a:rPr lang="en-US" altLang="ja-JP" sz="2800" dirty="0" smtClean="0"/>
              <a:t>12:00	</a:t>
            </a:r>
            <a:r>
              <a:rPr lang="ja-JP" altLang="en-US" sz="2800" dirty="0" smtClean="0"/>
              <a:t>　生涯学習センター</a:t>
            </a:r>
            <a:endParaRPr kumimoji="1" lang="ja-JP" altLang="en-US" sz="2800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763688" y="5229200"/>
            <a:ext cx="576064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dirty="0" smtClean="0"/>
              <a:t>                                 よ              か                    へ    </a:t>
            </a:r>
            <a:r>
              <a:rPr kumimoji="1" lang="ja-JP" altLang="en-US" sz="2000" dirty="0" err="1" smtClean="0"/>
              <a:t>や</a:t>
            </a:r>
            <a:endParaRPr kumimoji="1" lang="en-US" altLang="ja-JP" sz="2000" dirty="0" smtClean="0"/>
          </a:p>
          <a:p>
            <a:pPr algn="ctr"/>
            <a:r>
              <a:rPr kumimoji="1" lang="ja-JP" altLang="en-US" sz="4000" dirty="0" smtClean="0">
                <a:solidFill>
                  <a:schemeClr val="tx2"/>
                </a:solidFill>
              </a:rPr>
              <a:t>つるま読み書きの部屋</a:t>
            </a:r>
            <a:endParaRPr kumimoji="1" lang="ja-JP" altLang="en-US" sz="4000" dirty="0">
              <a:solidFill>
                <a:schemeClr val="tx2"/>
              </a:solidFill>
            </a:endParaRPr>
          </a:p>
        </p:txBody>
      </p:sp>
      <p:pic>
        <p:nvPicPr>
          <p:cNvPr id="1026" name="Picture 2" descr="http://r01.isearch.c.yimg.jp/image?id=a877c4bbc4e817b3d48775e38025033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58379" y="5176179"/>
            <a:ext cx="1512000" cy="16371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694712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不動産広告の基本的な規約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3818" t="23660" r="31010" b="47800"/>
          <a:stretch/>
        </p:blipFill>
        <p:spPr bwMode="auto">
          <a:xfrm>
            <a:off x="2880774" y="1624160"/>
            <a:ext cx="3995482" cy="209287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テキスト ボックス 1"/>
          <p:cNvSpPr txBox="1"/>
          <p:nvPr/>
        </p:nvSpPr>
        <p:spPr>
          <a:xfrm>
            <a:off x="1" y="764704"/>
            <a:ext cx="2915815" cy="46628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  </a:t>
            </a:r>
            <a:r>
              <a:rPr lang="ja-JP" altLang="en-US" sz="1050" dirty="0" err="1" smtClean="0">
                <a:solidFill>
                  <a:schemeClr val="tx2"/>
                </a:solidFill>
                <a:latin typeface="+mn-ea"/>
              </a:rPr>
              <a:t>ぶっけんが</a:t>
            </a:r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いよう</a:t>
            </a:r>
            <a:endParaRPr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lang="en-US" altLang="ja-JP" sz="1600" b="1" dirty="0" smtClean="0">
                <a:solidFill>
                  <a:schemeClr val="tx2"/>
                </a:solidFill>
                <a:latin typeface="+mn-ea"/>
              </a:rPr>
              <a:t>【</a:t>
            </a:r>
            <a:r>
              <a:rPr lang="ja-JP" altLang="en-US" sz="1600" b="1" u="sng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物件概要</a:t>
            </a:r>
            <a:r>
              <a:rPr lang="en-US" altLang="ja-JP" sz="1600" b="1" dirty="0">
                <a:solidFill>
                  <a:schemeClr val="tx2"/>
                </a:solidFill>
                <a:latin typeface="+mn-ea"/>
              </a:rPr>
              <a:t>】</a:t>
            </a:r>
            <a:endParaRPr lang="en-US" altLang="ja-JP" sz="1600" b="1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しょざい ち      </a:t>
            </a:r>
            <a:endParaRPr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所在地</a:t>
            </a:r>
            <a:r>
              <a:rPr lang="ja-JP" altLang="en-US" sz="1600" dirty="0" smtClean="0">
                <a:solidFill>
                  <a:schemeClr val="tx2"/>
                </a:solidFill>
                <a:latin typeface="+mn-ea"/>
              </a:rPr>
              <a:t>／</a:t>
            </a:r>
            <a:endParaRPr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pPr lvl="0" algn="r"/>
            <a:r>
              <a:rPr lang="ja-JP" altLang="en-US" sz="1050" dirty="0">
                <a:solidFill>
                  <a:schemeClr val="tx2"/>
                </a:solidFill>
                <a:latin typeface="ＭＳ Ｐゴシック"/>
              </a:rPr>
              <a:t>か な がわけんやまと し </a:t>
            </a:r>
            <a:r>
              <a:rPr lang="ja-JP" altLang="en-US" sz="1050" dirty="0" smtClean="0">
                <a:solidFill>
                  <a:schemeClr val="tx2"/>
                </a:solidFill>
                <a:latin typeface="ＭＳ Ｐゴシック"/>
              </a:rPr>
              <a:t>            ちょう </a:t>
            </a:r>
            <a:r>
              <a:rPr lang="ja-JP" altLang="en-US" sz="1050" dirty="0" err="1" smtClean="0">
                <a:solidFill>
                  <a:schemeClr val="tx2"/>
                </a:solidFill>
                <a:latin typeface="ＭＳ Ｐゴシック"/>
              </a:rPr>
              <a:t>め</a:t>
            </a:r>
            <a:endParaRPr lang="en-US" altLang="ja-JP" sz="1600" dirty="0">
              <a:solidFill>
                <a:schemeClr val="tx2"/>
              </a:solidFill>
              <a:latin typeface="+mn-ea"/>
            </a:endParaRPr>
          </a:p>
          <a:p>
            <a:pPr algn="r"/>
            <a:r>
              <a:rPr lang="ja-JP" altLang="en-US" sz="1600" dirty="0" smtClean="0">
                <a:solidFill>
                  <a:schemeClr val="tx2"/>
                </a:solidFill>
                <a:latin typeface="+mn-ea"/>
              </a:rPr>
              <a:t>神奈川県大和市○○２丁目</a:t>
            </a:r>
            <a:endParaRPr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pPr lvl="0"/>
            <a:r>
              <a:rPr lang="ja-JP" altLang="en-US" sz="1050" dirty="0">
                <a:solidFill>
                  <a:schemeClr val="tx2"/>
                </a:solidFill>
                <a:latin typeface="+mn-ea"/>
              </a:rPr>
              <a:t>こう</a:t>
            </a:r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つう</a:t>
            </a:r>
            <a:endParaRPr kumimoji="1"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交通</a:t>
            </a:r>
            <a:r>
              <a:rPr kumimoji="1" lang="ja-JP" altLang="en-US" sz="1600" dirty="0" smtClean="0">
                <a:solidFill>
                  <a:schemeClr val="tx2"/>
                </a:solidFill>
                <a:latin typeface="+mn-ea"/>
              </a:rPr>
              <a:t>／</a:t>
            </a:r>
            <a:endParaRPr kumimoji="1"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pPr algn="r"/>
            <a:r>
              <a:rPr lang="ja-JP" altLang="en-US" sz="1050" dirty="0">
                <a:solidFill>
                  <a:schemeClr val="tx2"/>
                </a:solidFill>
                <a:latin typeface="ＭＳ Ｐゴシック"/>
              </a:rPr>
              <a:t>お </a:t>
            </a:r>
            <a:r>
              <a:rPr lang="ja-JP" altLang="en-US" sz="1050" dirty="0" err="1">
                <a:solidFill>
                  <a:schemeClr val="tx2"/>
                </a:solidFill>
                <a:latin typeface="ＭＳ Ｐゴシック"/>
              </a:rPr>
              <a:t>だ</a:t>
            </a:r>
            <a:r>
              <a:rPr lang="ja-JP" altLang="en-US" sz="1050" dirty="0">
                <a:solidFill>
                  <a:schemeClr val="tx2"/>
                </a:solidFill>
                <a:latin typeface="ＭＳ Ｐゴシック"/>
              </a:rPr>
              <a:t>きゅうせん      </a:t>
            </a:r>
            <a:r>
              <a:rPr lang="ja-JP" altLang="en-US" sz="1050" dirty="0" smtClean="0">
                <a:solidFill>
                  <a:schemeClr val="tx2"/>
                </a:solidFill>
                <a:latin typeface="ＭＳ Ｐゴシック"/>
              </a:rPr>
              <a:t>え</a:t>
            </a:r>
            <a:r>
              <a:rPr lang="ja-JP" altLang="en-US" sz="1050" dirty="0">
                <a:solidFill>
                  <a:schemeClr val="tx2"/>
                </a:solidFill>
                <a:latin typeface="ＭＳ Ｐゴシック"/>
              </a:rPr>
              <a:t>き  と  ほ    ぷん</a:t>
            </a:r>
            <a:endParaRPr lang="en-US" altLang="ja-JP" sz="1600" dirty="0">
              <a:solidFill>
                <a:schemeClr val="tx2"/>
              </a:solidFill>
              <a:latin typeface="+mn-ea"/>
            </a:endParaRPr>
          </a:p>
          <a:p>
            <a:pPr algn="r"/>
            <a:r>
              <a:rPr kumimoji="1" lang="ja-JP" altLang="en-US" sz="1600" dirty="0" smtClean="0">
                <a:solidFill>
                  <a:schemeClr val="tx2"/>
                </a:solidFill>
                <a:latin typeface="+mn-ea"/>
              </a:rPr>
              <a:t>小田急線○○駅徒歩３分</a:t>
            </a:r>
            <a:endParaRPr kumimoji="1"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pPr lvl="0"/>
            <a:r>
              <a:rPr lang="ja-JP" altLang="en-US" sz="1050" dirty="0">
                <a:solidFill>
                  <a:schemeClr val="tx2"/>
                </a:solidFill>
                <a:latin typeface="+mn-ea"/>
              </a:rPr>
              <a:t>せん</a:t>
            </a:r>
            <a:r>
              <a:rPr lang="ja-JP" altLang="en-US" sz="1050" dirty="0" err="1">
                <a:solidFill>
                  <a:schemeClr val="tx2"/>
                </a:solidFill>
                <a:latin typeface="+mn-ea"/>
              </a:rPr>
              <a:t>ゆ</a:t>
            </a:r>
            <a:r>
              <a:rPr lang="ja-JP" altLang="en-US" sz="1050" dirty="0">
                <a:solidFill>
                  <a:schemeClr val="tx2"/>
                </a:solidFill>
                <a:latin typeface="+mn-ea"/>
              </a:rPr>
              <a:t>うめん</a:t>
            </a:r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せき   へいほうめーとる</a:t>
            </a:r>
            <a:endParaRPr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専有面積</a:t>
            </a:r>
            <a:r>
              <a:rPr lang="ja-JP" altLang="en-US" sz="1600" dirty="0" smtClean="0">
                <a:solidFill>
                  <a:schemeClr val="tx2"/>
                </a:solidFill>
                <a:latin typeface="+mn-ea"/>
              </a:rPr>
              <a:t>／４５㎡</a:t>
            </a:r>
            <a:endParaRPr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pPr lvl="0"/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ま   </a:t>
            </a:r>
            <a:r>
              <a:rPr lang="ja-JP" altLang="en-US" sz="1050" dirty="0" err="1" smtClean="0">
                <a:solidFill>
                  <a:schemeClr val="tx2"/>
                </a:solidFill>
                <a:latin typeface="+mn-ea"/>
              </a:rPr>
              <a:t>ど</a:t>
            </a:r>
            <a:endParaRPr kumimoji="1"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間取り</a:t>
            </a:r>
            <a:r>
              <a:rPr kumimoji="1" lang="ja-JP" altLang="en-US" sz="1600" dirty="0" smtClean="0">
                <a:solidFill>
                  <a:schemeClr val="tx2"/>
                </a:solidFill>
                <a:latin typeface="+mn-ea"/>
              </a:rPr>
              <a:t>／２ＤＫ</a:t>
            </a:r>
            <a:endParaRPr kumimoji="1"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pPr lvl="0"/>
            <a:r>
              <a:rPr lang="ja-JP" altLang="en-US" sz="1050" dirty="0">
                <a:solidFill>
                  <a:schemeClr val="tx2"/>
                </a:solidFill>
                <a:latin typeface="+mn-ea"/>
              </a:rPr>
              <a:t>こう</a:t>
            </a:r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ぞう    </a:t>
            </a:r>
            <a:r>
              <a:rPr lang="ja-JP" altLang="en-US" sz="1050" dirty="0" err="1" smtClean="0">
                <a:solidFill>
                  <a:schemeClr val="tx2"/>
                </a:solidFill>
                <a:latin typeface="+mn-ea"/>
              </a:rPr>
              <a:t>てっこつてっきん</a:t>
            </a:r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こん く り ー と づくり</a:t>
            </a:r>
            <a:endParaRPr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構造</a:t>
            </a:r>
            <a:r>
              <a:rPr lang="ja-JP" altLang="en-US" sz="1600" dirty="0" smtClean="0">
                <a:solidFill>
                  <a:schemeClr val="tx2"/>
                </a:solidFill>
                <a:latin typeface="+mn-ea"/>
              </a:rPr>
              <a:t>／鉄骨鉄筋コンクリート造</a:t>
            </a:r>
            <a:endParaRPr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pPr lvl="0"/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き   ぼ              </a:t>
            </a:r>
            <a:r>
              <a:rPr lang="ja-JP" altLang="en-US" sz="1050" dirty="0" err="1" smtClean="0">
                <a:solidFill>
                  <a:schemeClr val="tx2"/>
                </a:solidFill>
                <a:latin typeface="+mn-ea"/>
              </a:rPr>
              <a:t>こ</a:t>
            </a:r>
            <a:endParaRPr kumimoji="1"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規模</a:t>
            </a:r>
            <a:r>
              <a:rPr kumimoji="1" lang="ja-JP" altLang="en-US" sz="1600" dirty="0" smtClean="0">
                <a:solidFill>
                  <a:schemeClr val="tx2"/>
                </a:solidFill>
                <a:latin typeface="+mn-ea"/>
              </a:rPr>
              <a:t>／</a:t>
            </a:r>
            <a:r>
              <a:rPr lang="ja-JP" altLang="en-US" sz="1600" dirty="0">
                <a:solidFill>
                  <a:schemeClr val="tx2"/>
                </a:solidFill>
                <a:latin typeface="+mn-ea"/>
              </a:rPr>
              <a:t>４０</a:t>
            </a:r>
            <a:r>
              <a:rPr kumimoji="1" lang="ja-JP" altLang="en-US" sz="1600" dirty="0" smtClean="0">
                <a:solidFill>
                  <a:schemeClr val="tx2"/>
                </a:solidFill>
                <a:latin typeface="+mn-ea"/>
              </a:rPr>
              <a:t>戸</a:t>
            </a:r>
            <a:endParaRPr kumimoji="1"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pPr lvl="0"/>
            <a:r>
              <a:rPr lang="ja-JP" altLang="en-US" sz="1050" dirty="0">
                <a:solidFill>
                  <a:schemeClr val="tx2"/>
                </a:solidFill>
                <a:latin typeface="+mn-ea"/>
              </a:rPr>
              <a:t>かい</a:t>
            </a:r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すう       かい   かいだて</a:t>
            </a:r>
            <a:endParaRPr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pPr lvl="0"/>
            <a:r>
              <a:rPr lang="ja-JP" altLang="en-US" sz="1600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階数</a:t>
            </a:r>
            <a:r>
              <a:rPr lang="ja-JP" altLang="en-US" sz="1600" dirty="0" smtClean="0">
                <a:solidFill>
                  <a:schemeClr val="tx2"/>
                </a:solidFill>
                <a:latin typeface="+mn-ea"/>
              </a:rPr>
              <a:t>／５階（</a:t>
            </a:r>
            <a:r>
              <a:rPr lang="ja-JP" altLang="en-US" sz="1600" dirty="0">
                <a:solidFill>
                  <a:schemeClr val="tx2"/>
                </a:solidFill>
                <a:latin typeface="+mn-ea"/>
              </a:rPr>
              <a:t>８</a:t>
            </a:r>
            <a:r>
              <a:rPr lang="ja-JP" altLang="en-US" sz="1600" dirty="0" smtClean="0">
                <a:solidFill>
                  <a:schemeClr val="tx2"/>
                </a:solidFill>
                <a:latin typeface="+mn-ea"/>
              </a:rPr>
              <a:t>階建）</a:t>
            </a:r>
            <a:endParaRPr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pPr lvl="0"/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しゅんこう              ねん  が</a:t>
            </a:r>
            <a:r>
              <a:rPr lang="ja-JP" altLang="en-US" sz="1050" dirty="0" err="1" smtClean="0">
                <a:solidFill>
                  <a:schemeClr val="tx2"/>
                </a:solidFill>
                <a:latin typeface="+mn-ea"/>
              </a:rPr>
              <a:t>つ</a:t>
            </a:r>
            <a:endParaRPr kumimoji="1"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竣工</a:t>
            </a:r>
            <a:r>
              <a:rPr kumimoji="1" lang="ja-JP" altLang="en-US" sz="1600" dirty="0" smtClean="0">
                <a:solidFill>
                  <a:schemeClr val="tx2"/>
                </a:solidFill>
                <a:latin typeface="+mn-ea"/>
              </a:rPr>
              <a:t>／２０００年３月</a:t>
            </a:r>
            <a:endParaRPr kumimoji="1" lang="ja-JP" altLang="en-US" sz="1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3" name="テキスト ボックス 2">
            <a:hlinkClick r:id="" action="ppaction://noaction"/>
          </p:cNvPr>
          <p:cNvSpPr txBox="1"/>
          <p:nvPr/>
        </p:nvSpPr>
        <p:spPr>
          <a:xfrm>
            <a:off x="323528" y="116632"/>
            <a:ext cx="3456383" cy="584775"/>
          </a:xfrm>
          <a:prstGeom prst="rect">
            <a:avLst/>
          </a:prstGeom>
          <a:solidFill>
            <a:schemeClr val="bg2">
              <a:lumMod val="5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ja-JP" altLang="en-US" sz="3200" dirty="0">
                <a:solidFill>
                  <a:schemeClr val="bg1"/>
                </a:solidFill>
              </a:rPr>
              <a:t>よみかき</a:t>
            </a:r>
            <a:r>
              <a:rPr kumimoji="1" lang="ja-JP" altLang="en-US" sz="3200" dirty="0" smtClean="0">
                <a:solidFill>
                  <a:schemeClr val="bg1"/>
                </a:solidFill>
              </a:rPr>
              <a:t>マンション</a:t>
            </a:r>
            <a:endParaRPr kumimoji="1" lang="ja-JP" altLang="en-US" sz="3200" dirty="0">
              <a:solidFill>
                <a:schemeClr val="bg1"/>
              </a:solidFill>
            </a:endParaRPr>
          </a:p>
        </p:txBody>
      </p:sp>
      <p:sp>
        <p:nvSpPr>
          <p:cNvPr id="20" name="テキスト ボックス 19"/>
          <p:cNvSpPr txBox="1"/>
          <p:nvPr/>
        </p:nvSpPr>
        <p:spPr>
          <a:xfrm>
            <a:off x="6852382" y="2952"/>
            <a:ext cx="2291618" cy="49859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schemeClr val="tx2"/>
                </a:solidFill>
                <a:latin typeface="+mn-ea"/>
              </a:rPr>
              <a:t>ちんたいじ</a:t>
            </a:r>
            <a:r>
              <a:rPr lang="ja-JP" altLang="en-US" sz="1050" dirty="0" err="1">
                <a:solidFill>
                  <a:schemeClr val="tx2"/>
                </a:solidFill>
                <a:latin typeface="+mn-ea"/>
              </a:rPr>
              <a:t>ょうけん</a:t>
            </a:r>
            <a:endParaRPr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lang="en-US" altLang="ja-JP" sz="1600" b="1" dirty="0" smtClean="0">
                <a:solidFill>
                  <a:schemeClr val="tx2"/>
                </a:solidFill>
                <a:latin typeface="+mn-ea"/>
              </a:rPr>
              <a:t>【</a:t>
            </a:r>
            <a:r>
              <a:rPr lang="ja-JP" altLang="en-US" sz="1600" b="1" dirty="0" smtClean="0">
                <a:solidFill>
                  <a:schemeClr val="tx2"/>
                </a:solidFill>
                <a:latin typeface="+mn-ea"/>
                <a:hlinkClick r:id="" action="ppaction://noaction"/>
              </a:rPr>
              <a:t>賃貸条件</a:t>
            </a:r>
            <a:r>
              <a:rPr lang="en-US" altLang="ja-JP" sz="1600" b="1" dirty="0">
                <a:solidFill>
                  <a:schemeClr val="tx2"/>
                </a:solidFill>
                <a:latin typeface="+mn-ea"/>
              </a:rPr>
              <a:t>】</a:t>
            </a:r>
            <a:endParaRPr lang="en-US" altLang="ja-JP" sz="1600" b="1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ちんりょう     まんえん</a:t>
            </a:r>
            <a:endParaRPr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賃料</a:t>
            </a:r>
            <a:r>
              <a:rPr lang="ja-JP" altLang="en-US" sz="1600" dirty="0" smtClean="0">
                <a:solidFill>
                  <a:schemeClr val="tx2"/>
                </a:solidFill>
                <a:latin typeface="+mn-ea"/>
              </a:rPr>
              <a:t>／６万円</a:t>
            </a:r>
            <a:endParaRPr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れいきん </a:t>
            </a:r>
            <a:r>
              <a:rPr lang="ja-JP" altLang="en-US" sz="1050" dirty="0">
                <a:solidFill>
                  <a:schemeClr val="tx2"/>
                </a:solidFill>
                <a:latin typeface="+mn-ea"/>
              </a:rPr>
              <a:t> </a:t>
            </a:r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        </a:t>
            </a:r>
            <a:r>
              <a:rPr lang="ja-JP" altLang="en-US" sz="1050" dirty="0" err="1" smtClean="0">
                <a:solidFill>
                  <a:schemeClr val="tx2"/>
                </a:solidFill>
                <a:latin typeface="+mn-ea"/>
              </a:rPr>
              <a:t>げつ</a:t>
            </a:r>
            <a:endParaRPr kumimoji="1"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礼金</a:t>
            </a:r>
            <a:r>
              <a:rPr kumimoji="1" lang="ja-JP" altLang="en-US" sz="1600" dirty="0" smtClean="0">
                <a:solidFill>
                  <a:schemeClr val="tx2"/>
                </a:solidFill>
                <a:latin typeface="+mn-ea"/>
              </a:rPr>
              <a:t>／１か月</a:t>
            </a:r>
            <a:endParaRPr kumimoji="1"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pPr lvl="0"/>
            <a:r>
              <a:rPr lang="ja-JP" altLang="en-US" sz="1050" dirty="0" err="1" smtClean="0">
                <a:solidFill>
                  <a:schemeClr val="tx2"/>
                </a:solidFill>
                <a:latin typeface="+mn-ea"/>
              </a:rPr>
              <a:t>しききん</a:t>
            </a:r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   </a:t>
            </a:r>
            <a:r>
              <a:rPr lang="ja-JP" altLang="en-US" sz="1050" dirty="0">
                <a:solidFill>
                  <a:schemeClr val="tx2"/>
                </a:solidFill>
                <a:latin typeface="+mn-ea"/>
              </a:rPr>
              <a:t> </a:t>
            </a:r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       </a:t>
            </a:r>
            <a:r>
              <a:rPr lang="ja-JP" altLang="en-US" sz="1050" dirty="0" err="1" smtClean="0">
                <a:solidFill>
                  <a:schemeClr val="tx2"/>
                </a:solidFill>
                <a:latin typeface="+mn-ea"/>
              </a:rPr>
              <a:t>げつ</a:t>
            </a:r>
            <a:endParaRPr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敷金</a:t>
            </a:r>
            <a:r>
              <a:rPr lang="ja-JP" altLang="en-US" sz="1600" dirty="0" smtClean="0">
                <a:solidFill>
                  <a:schemeClr val="tx2"/>
                </a:solidFill>
                <a:latin typeface="+mn-ea"/>
              </a:rPr>
              <a:t>／１か月</a:t>
            </a:r>
            <a:endParaRPr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pPr lvl="0"/>
            <a:r>
              <a:rPr lang="ja-JP" altLang="en-US" sz="1050" dirty="0">
                <a:solidFill>
                  <a:schemeClr val="tx2"/>
                </a:solidFill>
                <a:latin typeface="+mn-ea"/>
              </a:rPr>
              <a:t>かん</a:t>
            </a:r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り  ひ     </a:t>
            </a:r>
            <a:r>
              <a:rPr lang="ja-JP" altLang="en-US" sz="1050" dirty="0">
                <a:solidFill>
                  <a:schemeClr val="tx2"/>
                </a:solidFill>
                <a:latin typeface="+mn-ea"/>
              </a:rPr>
              <a:t> </a:t>
            </a:r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 </a:t>
            </a:r>
            <a:r>
              <a:rPr lang="ja-JP" altLang="en-US" sz="1050" dirty="0" err="1" smtClean="0">
                <a:solidFill>
                  <a:schemeClr val="tx2"/>
                </a:solidFill>
                <a:latin typeface="+mn-ea"/>
              </a:rPr>
              <a:t>せんえん</a:t>
            </a:r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     つき</a:t>
            </a:r>
            <a:endParaRPr kumimoji="1"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管理費</a:t>
            </a:r>
            <a:r>
              <a:rPr kumimoji="1" lang="ja-JP" altLang="en-US" sz="1600" dirty="0" smtClean="0">
                <a:solidFill>
                  <a:schemeClr val="tx2"/>
                </a:solidFill>
                <a:latin typeface="+mn-ea"/>
              </a:rPr>
              <a:t>／</a:t>
            </a:r>
            <a:r>
              <a:rPr lang="ja-JP" altLang="en-US" sz="1600" dirty="0" smtClean="0">
                <a:solidFill>
                  <a:schemeClr val="tx2"/>
                </a:solidFill>
                <a:latin typeface="+mn-ea"/>
              </a:rPr>
              <a:t>２千円／月</a:t>
            </a:r>
            <a:endParaRPr kumimoji="1"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pPr lvl="0"/>
            <a:r>
              <a:rPr lang="ja-JP" altLang="en-US" sz="1050" dirty="0" err="1" smtClean="0">
                <a:solidFill>
                  <a:schemeClr val="tx2"/>
                </a:solidFill>
                <a:latin typeface="+mn-ea"/>
              </a:rPr>
              <a:t>そんがい</a:t>
            </a:r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ほけん   かにゅう じょうけん</a:t>
            </a:r>
            <a:endParaRPr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600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損害保険</a:t>
            </a:r>
            <a:r>
              <a:rPr lang="ja-JP" altLang="en-US" sz="1600" dirty="0" smtClean="0">
                <a:solidFill>
                  <a:schemeClr val="tx2"/>
                </a:solidFill>
                <a:latin typeface="+mn-ea"/>
              </a:rPr>
              <a:t>／加入が条件</a:t>
            </a:r>
            <a:endParaRPr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pPr lvl="0"/>
            <a:r>
              <a:rPr lang="ja-JP" altLang="en-US" sz="1050" dirty="0">
                <a:solidFill>
                  <a:schemeClr val="tx2"/>
                </a:solidFill>
                <a:latin typeface="+mn-ea"/>
              </a:rPr>
              <a:t>ちゅうしゃ</a:t>
            </a:r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じょう なし</a:t>
            </a:r>
            <a:endParaRPr kumimoji="1"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sz="1600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駐車場</a:t>
            </a:r>
            <a:r>
              <a:rPr kumimoji="1" lang="ja-JP" altLang="en-US" sz="1600" dirty="0" smtClean="0">
                <a:solidFill>
                  <a:schemeClr val="tx2"/>
                </a:solidFill>
                <a:latin typeface="+mn-ea"/>
              </a:rPr>
              <a:t>／無</a:t>
            </a:r>
            <a:endParaRPr kumimoji="1"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pPr lvl="0"/>
            <a:r>
              <a:rPr lang="ja-JP" altLang="en-US" sz="1050" dirty="0">
                <a:solidFill>
                  <a:srgbClr val="1F497D"/>
                </a:solidFill>
                <a:latin typeface="ＭＳ Ｐゴシック"/>
              </a:rPr>
              <a:t>けいやくきかん       </a:t>
            </a:r>
            <a:r>
              <a:rPr lang="ja-JP" altLang="en-US" sz="1050" dirty="0" err="1">
                <a:solidFill>
                  <a:srgbClr val="1F497D"/>
                </a:solidFill>
                <a:latin typeface="ＭＳ Ｐゴシック"/>
              </a:rPr>
              <a:t>ねん</a:t>
            </a:r>
            <a:endParaRPr lang="en-US" altLang="ja-JP" sz="1050" dirty="0">
              <a:solidFill>
                <a:srgbClr val="1F497D"/>
              </a:solidFill>
              <a:latin typeface="ＭＳ Ｐゴシック"/>
            </a:endParaRPr>
          </a:p>
          <a:p>
            <a:pPr lvl="0"/>
            <a:r>
              <a:rPr lang="ja-JP" altLang="en-US" sz="1600" dirty="0">
                <a:solidFill>
                  <a:srgbClr val="FF0000"/>
                </a:solidFill>
                <a:latin typeface="ＭＳ Ｐゴシック"/>
                <a:hlinkClick r:id="" action="ppaction://noaction"/>
              </a:rPr>
              <a:t>契約期間</a:t>
            </a:r>
            <a:r>
              <a:rPr lang="ja-JP" altLang="en-US" sz="1600" dirty="0">
                <a:solidFill>
                  <a:srgbClr val="1F497D"/>
                </a:solidFill>
                <a:latin typeface="ＭＳ Ｐゴシック"/>
              </a:rPr>
              <a:t>／</a:t>
            </a:r>
            <a:r>
              <a:rPr lang="ja-JP" altLang="en-US" sz="1600" dirty="0" smtClean="0">
                <a:solidFill>
                  <a:srgbClr val="1F497D"/>
                </a:solidFill>
                <a:latin typeface="ＭＳ Ｐゴシック"/>
              </a:rPr>
              <a:t>２年</a:t>
            </a:r>
            <a:endParaRPr kumimoji="1"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pPr lvl="0"/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こうしんりょう</a:t>
            </a:r>
            <a:endParaRPr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pPr lvl="0"/>
            <a:r>
              <a:rPr lang="ja-JP" altLang="en-US" sz="1600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更新料</a:t>
            </a:r>
            <a:r>
              <a:rPr lang="ja-JP" altLang="en-US" sz="1600" dirty="0" smtClean="0">
                <a:solidFill>
                  <a:schemeClr val="tx2"/>
                </a:solidFill>
                <a:latin typeface="+mn-ea"/>
              </a:rPr>
              <a:t>／</a:t>
            </a:r>
            <a:endParaRPr lang="en-US" altLang="ja-JP" sz="1600" dirty="0">
              <a:solidFill>
                <a:schemeClr val="tx2"/>
              </a:solidFill>
              <a:latin typeface="+mn-ea"/>
            </a:endParaRPr>
          </a:p>
          <a:p>
            <a:pPr lvl="0" algn="r"/>
            <a:r>
              <a:rPr lang="ja-JP" altLang="en-US" sz="1050" dirty="0" smtClean="0">
                <a:solidFill>
                  <a:schemeClr val="tx2"/>
                </a:solidFill>
                <a:latin typeface="ＭＳ Ｐゴシック"/>
              </a:rPr>
              <a:t>しんちんりょう       </a:t>
            </a:r>
            <a:r>
              <a:rPr lang="ja-JP" altLang="en-US" sz="1050" dirty="0" err="1" smtClean="0">
                <a:solidFill>
                  <a:schemeClr val="tx2"/>
                </a:solidFill>
                <a:latin typeface="ＭＳ Ｐゴシック"/>
              </a:rPr>
              <a:t>げつぶん</a:t>
            </a:r>
            <a:endParaRPr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pPr lvl="0" algn="r"/>
            <a:r>
              <a:rPr lang="ja-JP" altLang="en-US" sz="1600" dirty="0" smtClean="0">
                <a:solidFill>
                  <a:schemeClr val="tx2"/>
                </a:solidFill>
                <a:latin typeface="+mn-ea"/>
              </a:rPr>
              <a:t>新賃料の１か月分</a:t>
            </a:r>
            <a:endParaRPr kumimoji="1"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050" dirty="0">
                <a:solidFill>
                  <a:schemeClr val="tx2"/>
                </a:solidFill>
                <a:latin typeface="+mn-ea"/>
              </a:rPr>
              <a:t>にゅうきょ</a:t>
            </a:r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じき      そくにゅうきょか</a:t>
            </a:r>
            <a:endParaRPr kumimoji="1"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+mn-ea"/>
                <a:hlinkClick r:id="" action="ppaction://noaction"/>
              </a:rPr>
              <a:t>入居</a:t>
            </a:r>
            <a:r>
              <a:rPr lang="ja-JP" altLang="en-US" sz="1600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時期</a:t>
            </a:r>
            <a:r>
              <a:rPr lang="ja-JP" altLang="en-US" sz="1600" dirty="0" smtClean="0">
                <a:solidFill>
                  <a:schemeClr val="tx2"/>
                </a:solidFill>
                <a:latin typeface="+mn-ea"/>
              </a:rPr>
              <a:t>／即入居可</a:t>
            </a:r>
            <a:endParaRPr lang="en-US" altLang="ja-JP" sz="16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ちゅう</a:t>
            </a:r>
            <a:r>
              <a:rPr lang="ja-JP" altLang="en-US" sz="1050" dirty="0">
                <a:solidFill>
                  <a:schemeClr val="tx2"/>
                </a:solidFill>
                <a:latin typeface="+mn-ea"/>
              </a:rPr>
              <a:t>かいてすう</a:t>
            </a:r>
            <a:r>
              <a:rPr lang="ja-JP" altLang="en-US" sz="1050" dirty="0" smtClean="0">
                <a:solidFill>
                  <a:schemeClr val="tx2"/>
                </a:solidFill>
                <a:latin typeface="+mn-ea"/>
              </a:rPr>
              <a:t>りょう </a:t>
            </a:r>
            <a:r>
              <a:rPr lang="ja-JP" altLang="en-US" sz="1050" dirty="0">
                <a:solidFill>
                  <a:schemeClr val="tx2"/>
                </a:solidFill>
                <a:latin typeface="ＭＳ Ｐゴシック"/>
              </a:rPr>
              <a:t> </a:t>
            </a:r>
            <a:r>
              <a:rPr lang="ja-JP" altLang="en-US" sz="1050" dirty="0" smtClean="0">
                <a:solidFill>
                  <a:schemeClr val="tx2"/>
                </a:solidFill>
                <a:latin typeface="ＭＳ Ｐゴシック"/>
              </a:rPr>
              <a:t>      </a:t>
            </a:r>
            <a:r>
              <a:rPr lang="ja-JP" altLang="en-US" sz="1050" dirty="0" err="1" smtClean="0">
                <a:solidFill>
                  <a:schemeClr val="tx2"/>
                </a:solidFill>
                <a:latin typeface="ＭＳ Ｐゴシック"/>
              </a:rPr>
              <a:t>げつ</a:t>
            </a:r>
            <a:endParaRPr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600" dirty="0">
                <a:solidFill>
                  <a:srgbClr val="FF0000"/>
                </a:solidFill>
                <a:latin typeface="+mn-ea"/>
                <a:hlinkClick r:id="" action="ppaction://noaction"/>
              </a:rPr>
              <a:t>仲介手数料</a:t>
            </a:r>
            <a:r>
              <a:rPr lang="ja-JP" altLang="en-US" sz="1600" dirty="0">
                <a:solidFill>
                  <a:schemeClr val="tx2"/>
                </a:solidFill>
                <a:latin typeface="+mn-ea"/>
              </a:rPr>
              <a:t>／</a:t>
            </a:r>
            <a:r>
              <a:rPr lang="ja-JP" altLang="en-US" sz="1600" dirty="0" smtClean="0">
                <a:solidFill>
                  <a:schemeClr val="tx2"/>
                </a:solidFill>
                <a:latin typeface="+mn-ea"/>
              </a:rPr>
              <a:t>１か月</a:t>
            </a:r>
            <a:endParaRPr lang="ja-JP" altLang="en-US" sz="1600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4" name="正方形/長方形 3"/>
          <p:cNvSpPr/>
          <p:nvPr/>
        </p:nvSpPr>
        <p:spPr>
          <a:xfrm>
            <a:off x="72000" y="5436000"/>
            <a:ext cx="9000000" cy="888311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>
            <a:spAutoFit/>
          </a:bodyPr>
          <a:lstStyle/>
          <a:p>
            <a:r>
              <a:rPr kumimoji="1" lang="ja-JP" altLang="en-US" sz="1050" dirty="0" err="1" smtClean="0">
                <a:solidFill>
                  <a:schemeClr val="tx2"/>
                </a:solidFill>
              </a:rPr>
              <a:t>せつび</a:t>
            </a:r>
            <a:endParaRPr kumimoji="1" lang="en-US" altLang="ja-JP" sz="1050" dirty="0" smtClean="0">
              <a:solidFill>
                <a:schemeClr val="tx2"/>
              </a:solidFill>
            </a:endParaRPr>
          </a:p>
          <a:p>
            <a:r>
              <a:rPr kumimoji="1" lang="en-US" altLang="ja-JP" sz="1600" dirty="0" smtClean="0">
                <a:solidFill>
                  <a:schemeClr val="tx2"/>
                </a:solidFill>
              </a:rPr>
              <a:t>【</a:t>
            </a:r>
            <a:r>
              <a:rPr kumimoji="1" lang="ja-JP" altLang="en-US" sz="1600" dirty="0" smtClean="0">
                <a:solidFill>
                  <a:schemeClr val="tx2"/>
                </a:solidFill>
                <a:hlinkClick r:id="" action="ppaction://noaction"/>
              </a:rPr>
              <a:t>設備</a:t>
            </a:r>
            <a:r>
              <a:rPr lang="en-US" altLang="ja-JP" sz="1600" dirty="0">
                <a:solidFill>
                  <a:schemeClr val="tx2"/>
                </a:solidFill>
              </a:rPr>
              <a:t>】</a:t>
            </a:r>
            <a:endParaRPr kumimoji="1" lang="en-US" altLang="ja-JP" sz="1600" dirty="0" smtClean="0">
              <a:solidFill>
                <a:schemeClr val="tx2"/>
              </a:solidFill>
            </a:endParaRPr>
          </a:p>
          <a:p>
            <a:r>
              <a:rPr lang="ja-JP" altLang="en-US" sz="1050" dirty="0" smtClean="0">
                <a:solidFill>
                  <a:schemeClr val="tx2"/>
                </a:solidFill>
              </a:rPr>
              <a:t>       お  </a:t>
            </a:r>
            <a:r>
              <a:rPr lang="ja-JP" altLang="en-US" sz="1050" dirty="0" err="1" smtClean="0">
                <a:solidFill>
                  <a:schemeClr val="tx2"/>
                </a:solidFill>
              </a:rPr>
              <a:t>ー</a:t>
            </a:r>
            <a:r>
              <a:rPr lang="ja-JP" altLang="en-US" sz="1050" dirty="0" smtClean="0">
                <a:solidFill>
                  <a:schemeClr val="tx2"/>
                </a:solidFill>
              </a:rPr>
              <a:t>  と  ろ  っ  く         たくはい</a:t>
            </a:r>
            <a:r>
              <a:rPr lang="ja-JP" altLang="en-US" sz="1050" dirty="0" err="1" smtClean="0">
                <a:solidFill>
                  <a:schemeClr val="tx2"/>
                </a:solidFill>
              </a:rPr>
              <a:t>ろっ</a:t>
            </a:r>
            <a:r>
              <a:rPr lang="ja-JP" altLang="en-US" sz="1050" dirty="0" smtClean="0">
                <a:solidFill>
                  <a:schemeClr val="tx2"/>
                </a:solidFill>
              </a:rPr>
              <a:t>　か　</a:t>
            </a:r>
            <a:r>
              <a:rPr lang="ja-JP" altLang="en-US" sz="1050" dirty="0" err="1" smtClean="0">
                <a:solidFill>
                  <a:schemeClr val="tx2"/>
                </a:solidFill>
              </a:rPr>
              <a:t>ー</a:t>
            </a:r>
            <a:r>
              <a:rPr lang="ja-JP" altLang="en-US" sz="1050" dirty="0" smtClean="0">
                <a:solidFill>
                  <a:schemeClr val="tx2"/>
                </a:solidFill>
              </a:rPr>
              <a:t>      と ら  ん  く   る   </a:t>
            </a:r>
            <a:r>
              <a:rPr lang="ja-JP" altLang="en-US" sz="1050" dirty="0" err="1" smtClean="0">
                <a:solidFill>
                  <a:schemeClr val="tx2"/>
                </a:solidFill>
              </a:rPr>
              <a:t>ー</a:t>
            </a:r>
            <a:r>
              <a:rPr lang="ja-JP" altLang="en-US" sz="1050" dirty="0" smtClean="0">
                <a:solidFill>
                  <a:schemeClr val="tx2"/>
                </a:solidFill>
              </a:rPr>
              <a:t>  む      せんじょう</a:t>
            </a:r>
            <a:r>
              <a:rPr lang="ja-JP" altLang="en-US" sz="1050" dirty="0" err="1" smtClean="0">
                <a:solidFill>
                  <a:schemeClr val="tx2"/>
                </a:solidFill>
              </a:rPr>
              <a:t>べんざ</a:t>
            </a:r>
            <a:r>
              <a:rPr lang="ja-JP" altLang="en-US" sz="1050" dirty="0" smtClean="0">
                <a:solidFill>
                  <a:schemeClr val="tx2"/>
                </a:solidFill>
              </a:rPr>
              <a:t>     え  あ  こ  </a:t>
            </a:r>
            <a:r>
              <a:rPr lang="ja-JP" altLang="en-US" sz="1050" dirty="0" err="1" smtClean="0">
                <a:solidFill>
                  <a:schemeClr val="tx2"/>
                </a:solidFill>
              </a:rPr>
              <a:t>んいっ</a:t>
            </a:r>
            <a:r>
              <a:rPr lang="ja-JP" altLang="en-US" sz="1050" dirty="0">
                <a:solidFill>
                  <a:schemeClr val="tx2"/>
                </a:solidFill>
              </a:rPr>
              <a:t>き</a:t>
            </a:r>
            <a:r>
              <a:rPr lang="ja-JP" altLang="en-US" sz="1050" dirty="0" smtClean="0">
                <a:solidFill>
                  <a:schemeClr val="tx2"/>
                </a:solidFill>
              </a:rPr>
              <a:t>       おい だ         き のう つ       お  ー と  ば  す</a:t>
            </a:r>
            <a:endParaRPr lang="en-US" altLang="ja-JP" sz="1050" dirty="0" smtClean="0">
              <a:solidFill>
                <a:schemeClr val="tx2"/>
              </a:solidFill>
            </a:endParaRPr>
          </a:p>
          <a:p>
            <a:r>
              <a:rPr lang="ja-JP" altLang="en-US" sz="1600" dirty="0" smtClean="0">
                <a:solidFill>
                  <a:schemeClr val="tx2"/>
                </a:solidFill>
              </a:rPr>
              <a:t>●</a:t>
            </a:r>
            <a:r>
              <a:rPr lang="ja-JP" altLang="en-US" sz="1600" dirty="0" smtClean="0">
                <a:solidFill>
                  <a:schemeClr val="tx2"/>
                </a:solidFill>
                <a:hlinkClick r:id="" action="ppaction://noaction"/>
              </a:rPr>
              <a:t>オートロック</a:t>
            </a:r>
            <a:r>
              <a:rPr lang="ja-JP" altLang="en-US" sz="1600" dirty="0">
                <a:solidFill>
                  <a:schemeClr val="tx2"/>
                </a:solidFill>
              </a:rPr>
              <a:t>●</a:t>
            </a:r>
            <a:r>
              <a:rPr lang="ja-JP" altLang="en-US" sz="1600" dirty="0" smtClean="0">
                <a:solidFill>
                  <a:schemeClr val="tx2"/>
                </a:solidFill>
                <a:hlinkClick r:id="" action="ppaction://noaction"/>
              </a:rPr>
              <a:t>宅配ロッカー</a:t>
            </a:r>
            <a:r>
              <a:rPr lang="ja-JP" altLang="en-US" sz="1600" dirty="0">
                <a:solidFill>
                  <a:schemeClr val="tx2"/>
                </a:solidFill>
              </a:rPr>
              <a:t>●</a:t>
            </a:r>
            <a:r>
              <a:rPr lang="ja-JP" altLang="en-US" sz="1600" dirty="0" smtClean="0">
                <a:solidFill>
                  <a:schemeClr val="tx2"/>
                </a:solidFill>
                <a:hlinkClick r:id="" action="ppaction://noaction"/>
              </a:rPr>
              <a:t>トランクルーム</a:t>
            </a:r>
            <a:r>
              <a:rPr lang="ja-JP" altLang="en-US" sz="1600" dirty="0" smtClean="0">
                <a:solidFill>
                  <a:schemeClr val="tx2"/>
                </a:solidFill>
              </a:rPr>
              <a:t>●</a:t>
            </a:r>
            <a:r>
              <a:rPr lang="ja-JP" altLang="en-US" sz="1600" dirty="0" smtClean="0">
                <a:solidFill>
                  <a:schemeClr val="tx2"/>
                </a:solidFill>
                <a:hlinkClick r:id="" action="ppaction://noaction"/>
              </a:rPr>
              <a:t>洗浄便座</a:t>
            </a:r>
            <a:r>
              <a:rPr lang="ja-JP" altLang="en-US" sz="1600" dirty="0" smtClean="0">
                <a:solidFill>
                  <a:schemeClr val="tx2"/>
                </a:solidFill>
              </a:rPr>
              <a:t>●</a:t>
            </a:r>
            <a:r>
              <a:rPr kumimoji="1" lang="ja-JP" altLang="en-US" sz="1600" dirty="0" smtClean="0">
                <a:solidFill>
                  <a:schemeClr val="tx2"/>
                </a:solidFill>
                <a:hlinkClick r:id="" action="ppaction://noaction"/>
              </a:rPr>
              <a:t>エアコン１基</a:t>
            </a:r>
            <a:r>
              <a:rPr lang="ja-JP" altLang="en-US" sz="1600" dirty="0" smtClean="0">
                <a:solidFill>
                  <a:schemeClr val="tx2"/>
                </a:solidFill>
              </a:rPr>
              <a:t>●</a:t>
            </a:r>
            <a:r>
              <a:rPr kumimoji="1" lang="ja-JP" altLang="en-US" sz="1600" dirty="0" smtClean="0">
                <a:solidFill>
                  <a:schemeClr val="tx2"/>
                </a:solidFill>
                <a:hlinkClick r:id="" action="ppaction://noaction"/>
              </a:rPr>
              <a:t>追炊き機能付きオートバス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21" name="テキスト ボックス 20"/>
          <p:cNvSpPr txBox="1"/>
          <p:nvPr/>
        </p:nvSpPr>
        <p:spPr>
          <a:xfrm>
            <a:off x="0" y="6372000"/>
            <a:ext cx="4248472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solidFill>
                  <a:schemeClr val="tx2"/>
                </a:solidFill>
              </a:rPr>
              <a:t>びこう       ちゅうしゃじょうきん</a:t>
            </a:r>
            <a:r>
              <a:rPr kumimoji="1" lang="ja-JP" altLang="en-US" sz="1050" dirty="0" err="1" smtClean="0">
                <a:solidFill>
                  <a:schemeClr val="tx2"/>
                </a:solidFill>
              </a:rPr>
              <a:t>りん</a:t>
            </a:r>
            <a:r>
              <a:rPr kumimoji="1" lang="ja-JP" altLang="en-US" sz="1050" dirty="0" smtClean="0">
                <a:solidFill>
                  <a:schemeClr val="tx2"/>
                </a:solidFill>
              </a:rPr>
              <a:t> </a:t>
            </a:r>
            <a:endParaRPr kumimoji="1" lang="en-US" altLang="ja-JP" sz="1050" dirty="0" smtClean="0">
              <a:solidFill>
                <a:schemeClr val="tx2"/>
              </a:solidFill>
            </a:endParaRPr>
          </a:p>
          <a:p>
            <a:r>
              <a:rPr kumimoji="1" lang="ja-JP" altLang="en-US" sz="1600" dirty="0" smtClean="0">
                <a:solidFill>
                  <a:schemeClr val="tx2"/>
                </a:solidFill>
                <a:hlinkClick r:id="" action="ppaction://noaction"/>
              </a:rPr>
              <a:t>備考／駐車場近隣にあり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24" name="テキスト ボックス 23"/>
          <p:cNvSpPr txBox="1"/>
          <p:nvPr/>
        </p:nvSpPr>
        <p:spPr>
          <a:xfrm>
            <a:off x="8136000" y="6372000"/>
            <a:ext cx="1008112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50" dirty="0">
                <a:solidFill>
                  <a:schemeClr val="tx2"/>
                </a:solidFill>
              </a:rPr>
              <a:t>ちゅうかい</a:t>
            </a:r>
            <a:endParaRPr kumimoji="1" lang="en-US" altLang="ja-JP" sz="1050" dirty="0" smtClean="0">
              <a:solidFill>
                <a:schemeClr val="tx2"/>
              </a:solidFill>
            </a:endParaRPr>
          </a:p>
          <a:p>
            <a:r>
              <a:rPr lang="ja-JP" altLang="en-US" sz="1600" dirty="0" smtClean="0">
                <a:solidFill>
                  <a:schemeClr val="tx2"/>
                </a:solidFill>
              </a:rPr>
              <a:t>＜</a:t>
            </a:r>
            <a:r>
              <a:rPr lang="ja-JP" altLang="en-US" sz="1600" dirty="0" smtClean="0">
                <a:solidFill>
                  <a:srgbClr val="FF0000"/>
                </a:solidFill>
                <a:hlinkClick r:id="" action="ppaction://noaction"/>
              </a:rPr>
              <a:t>仲介</a:t>
            </a:r>
            <a:r>
              <a:rPr lang="ja-JP" altLang="en-US" sz="1600" dirty="0" smtClean="0">
                <a:solidFill>
                  <a:schemeClr val="tx2"/>
                </a:solidFill>
              </a:rPr>
              <a:t>＞</a:t>
            </a:r>
            <a:endParaRPr kumimoji="1" lang="ja-JP" altLang="en-US" sz="1600" dirty="0">
              <a:solidFill>
                <a:schemeClr val="tx2"/>
              </a:solidFill>
            </a:endParaRPr>
          </a:p>
        </p:txBody>
      </p:sp>
      <p:sp>
        <p:nvSpPr>
          <p:cNvPr id="22" name="テキスト ボックス 21"/>
          <p:cNvSpPr txBox="1"/>
          <p:nvPr/>
        </p:nvSpPr>
        <p:spPr>
          <a:xfrm>
            <a:off x="3923928" y="188640"/>
            <a:ext cx="2808312" cy="5309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solidFill>
                  <a:schemeClr val="tx2"/>
                </a:solidFill>
                <a:latin typeface="+mn-ea"/>
              </a:rPr>
              <a:t> お   だ きゅうせん         えき と  ほ    ぷん</a:t>
            </a:r>
            <a:endParaRPr kumimoji="1"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kumimoji="1" lang="ja-JP" altLang="en-US" b="1" dirty="0" smtClean="0">
                <a:solidFill>
                  <a:schemeClr val="tx2"/>
                </a:solidFill>
                <a:latin typeface="+mn-ea"/>
              </a:rPr>
              <a:t>小田急線○○駅徒歩３分</a:t>
            </a:r>
            <a:endParaRPr kumimoji="1" lang="ja-JP" altLang="en-US" b="1" dirty="0">
              <a:solidFill>
                <a:schemeClr val="tx2"/>
              </a:solidFill>
              <a:latin typeface="+mn-ea"/>
            </a:endParaRPr>
          </a:p>
        </p:txBody>
      </p:sp>
      <p:sp>
        <p:nvSpPr>
          <p:cNvPr id="26" name="テキスト ボックス 25"/>
          <p:cNvSpPr txBox="1"/>
          <p:nvPr/>
        </p:nvSpPr>
        <p:spPr>
          <a:xfrm>
            <a:off x="4355976" y="1056655"/>
            <a:ext cx="1152128" cy="5001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50" dirty="0" smtClean="0">
                <a:solidFill>
                  <a:schemeClr val="tx2"/>
                </a:solidFill>
                <a:latin typeface="+mn-ea"/>
              </a:rPr>
              <a:t>         </a:t>
            </a:r>
            <a:r>
              <a:rPr kumimoji="1" lang="ja-JP" altLang="en-US" sz="1050" dirty="0" err="1" smtClean="0">
                <a:solidFill>
                  <a:schemeClr val="tx2"/>
                </a:solidFill>
                <a:latin typeface="+mn-ea"/>
              </a:rPr>
              <a:t>ごう</a:t>
            </a:r>
            <a:r>
              <a:rPr kumimoji="1" lang="ja-JP" altLang="en-US" sz="1050" dirty="0" smtClean="0">
                <a:solidFill>
                  <a:schemeClr val="tx2"/>
                </a:solidFill>
                <a:latin typeface="+mn-ea"/>
              </a:rPr>
              <a:t>しつ</a:t>
            </a:r>
            <a:endParaRPr kumimoji="1" lang="en-US" altLang="ja-JP" sz="105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600" b="1" dirty="0" smtClean="0">
                <a:solidFill>
                  <a:schemeClr val="tx2"/>
                </a:solidFill>
                <a:latin typeface="+mn-ea"/>
              </a:rPr>
              <a:t>５０１号室</a:t>
            </a:r>
            <a:endParaRPr kumimoji="1" lang="ja-JP" altLang="en-US" sz="1600" b="1" dirty="0">
              <a:solidFill>
                <a:schemeClr val="tx2"/>
              </a:solidFill>
              <a:latin typeface="+mn-ea"/>
            </a:endParaRPr>
          </a:p>
        </p:txBody>
      </p:sp>
    </p:spTree>
    <p:extLst>
      <p:ext uri="{BB962C8B-B14F-4D97-AF65-F5344CB8AC3E}">
        <p14:creationId xmlns:p14="http://schemas.microsoft.com/office/powerpoint/2010/main" val="1404238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正方形/長方形 19"/>
          <p:cNvSpPr/>
          <p:nvPr/>
        </p:nvSpPr>
        <p:spPr>
          <a:xfrm>
            <a:off x="0" y="688042"/>
            <a:ext cx="4572000" cy="627864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えき            じかん</a:t>
            </a:r>
            <a:endParaRPr lang="en-US" altLang="ja-JP" sz="1000" dirty="0" smtClean="0">
              <a:latin typeface="+mn-ea"/>
            </a:endParaRPr>
          </a:p>
          <a:p>
            <a:r>
              <a:rPr lang="ja-JP" altLang="en-US" sz="1400" u="sng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駅までの時間</a:t>
            </a:r>
            <a:endParaRPr lang="en-US" altLang="ja-JP" sz="1400" u="sng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と ほ              </a:t>
            </a:r>
            <a:r>
              <a:rPr lang="ja-JP" altLang="en-US" sz="1000" dirty="0" err="1" smtClean="0">
                <a:latin typeface="+mn-ea"/>
              </a:rPr>
              <a:t>しょ</a:t>
            </a:r>
            <a:r>
              <a:rPr lang="ja-JP" altLang="en-US" sz="1000" dirty="0" smtClean="0">
                <a:latin typeface="+mn-ea"/>
              </a:rPr>
              <a:t>ようじかん       きょり めーとる  ぷん        けいさん</a:t>
            </a:r>
          </a:p>
          <a:p>
            <a:r>
              <a:rPr lang="ja-JP" altLang="en-US" sz="1400" dirty="0" smtClean="0">
                <a:latin typeface="+mn-ea"/>
              </a:rPr>
              <a:t>徒歩による所要時間は、距離</a:t>
            </a:r>
            <a:r>
              <a:rPr lang="en-US" altLang="ja-JP" sz="1400" dirty="0" smtClean="0">
                <a:latin typeface="+mn-ea"/>
              </a:rPr>
              <a:t>80m</a:t>
            </a:r>
            <a:r>
              <a:rPr lang="ja-JP" altLang="en-US" sz="1400" dirty="0" smtClean="0">
                <a:latin typeface="+mn-ea"/>
              </a:rPr>
              <a:t>を</a:t>
            </a:r>
            <a:r>
              <a:rPr lang="en-US" altLang="ja-JP" sz="1400" dirty="0" smtClean="0">
                <a:latin typeface="+mn-ea"/>
              </a:rPr>
              <a:t>1</a:t>
            </a:r>
            <a:r>
              <a:rPr lang="ja-JP" altLang="en-US" sz="1400" dirty="0" smtClean="0">
                <a:latin typeface="+mn-ea"/>
              </a:rPr>
              <a:t>分として計算します。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しん</a:t>
            </a:r>
            <a:r>
              <a:rPr lang="ja-JP" altLang="en-US" sz="1000" dirty="0" smtClean="0">
                <a:latin typeface="+mn-ea"/>
              </a:rPr>
              <a:t>ごう   ま      じ かん</a:t>
            </a:r>
            <a:endParaRPr lang="en-US" altLang="ja-JP" sz="1000" dirty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信号の待ち時間は入っていません。</a:t>
            </a:r>
            <a:endParaRPr lang="en-US" altLang="ja-JP" sz="1400" dirty="0" smtClean="0">
              <a:latin typeface="+mn-ea"/>
            </a:endParaRPr>
          </a:p>
          <a:p>
            <a:endParaRPr lang="ja-JP" altLang="en-US" sz="14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せん</a:t>
            </a:r>
            <a:r>
              <a:rPr lang="ja-JP" altLang="en-US" sz="1000" dirty="0" err="1" smtClean="0">
                <a:latin typeface="+mn-ea"/>
              </a:rPr>
              <a:t>ゆ</a:t>
            </a:r>
            <a:r>
              <a:rPr lang="ja-JP" altLang="en-US" sz="1000" dirty="0" smtClean="0">
                <a:latin typeface="+mn-ea"/>
              </a:rPr>
              <a:t>うめんせき</a:t>
            </a:r>
            <a:endParaRPr lang="en-US" altLang="ja-JP" sz="1000" dirty="0" smtClean="0">
              <a:latin typeface="+mn-ea"/>
            </a:endParaRPr>
          </a:p>
          <a:p>
            <a:r>
              <a:rPr lang="ja-JP" altLang="en-US" sz="1400" u="sng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専有面積</a:t>
            </a:r>
            <a:endParaRPr lang="ja-JP" altLang="en-US" sz="1400" u="sng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000" dirty="0" err="1" smtClean="0">
                <a:latin typeface="+mn-ea"/>
              </a:rPr>
              <a:t>へいほ</a:t>
            </a:r>
            <a:r>
              <a:rPr lang="ja-JP" altLang="en-US" sz="1000" dirty="0" smtClean="0">
                <a:latin typeface="+mn-ea"/>
              </a:rPr>
              <a:t>うめーとる         たんい   ゆかめんせき あらわ</a:t>
            </a:r>
            <a:endParaRPr lang="en-US" altLang="ja-JP" sz="1000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平方メートル（㎡）単位で床面積を表します。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ま ん し ょ ん　　 ば る こ に  </a:t>
            </a:r>
            <a:r>
              <a:rPr lang="en-US" altLang="ja-JP" sz="1000" dirty="0" smtClean="0">
                <a:latin typeface="+mn-ea"/>
              </a:rPr>
              <a:t>-     </a:t>
            </a:r>
            <a:r>
              <a:rPr lang="ja-JP" altLang="en-US" sz="1000" dirty="0" smtClean="0">
                <a:latin typeface="+mn-ea"/>
              </a:rPr>
              <a:t>めんせき       はい</a:t>
            </a:r>
            <a:endParaRPr lang="en-US" altLang="ja-JP" sz="1000" dirty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マンションのバルコニーは面積には入りません。</a:t>
            </a:r>
            <a:endParaRPr lang="en-US" altLang="ja-JP" sz="1400" dirty="0" smtClean="0">
              <a:latin typeface="+mn-ea"/>
            </a:endParaRPr>
          </a:p>
          <a:p>
            <a:pPr lvl="0"/>
            <a:r>
              <a:rPr lang="ja-JP" altLang="en-US" sz="1000" dirty="0">
                <a:solidFill>
                  <a:prstClr val="black"/>
                </a:solidFill>
                <a:latin typeface="ＭＳ Ｐゴシック"/>
              </a:rPr>
              <a:t>へ や       じょう             へ</a:t>
            </a:r>
            <a:r>
              <a:rPr lang="ja-JP" altLang="en-US" sz="1000" dirty="0" err="1">
                <a:solidFill>
                  <a:prstClr val="black"/>
                </a:solidFill>
                <a:latin typeface="ＭＳ Ｐゴシック"/>
              </a:rPr>
              <a:t>いほ</a:t>
            </a:r>
            <a:r>
              <a:rPr lang="ja-JP" altLang="en-US" sz="1000" dirty="0">
                <a:solidFill>
                  <a:prstClr val="black"/>
                </a:solidFill>
                <a:latin typeface="ＭＳ Ｐゴシック"/>
              </a:rPr>
              <a:t>うめーとる            いじょう  けいさん</a:t>
            </a:r>
            <a:endParaRPr lang="en-US" altLang="ja-JP" sz="1400" dirty="0">
              <a:solidFill>
                <a:prstClr val="black"/>
              </a:solidFill>
              <a:latin typeface="ＭＳ Ｐゴシック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部屋の</a:t>
            </a:r>
            <a:r>
              <a:rPr lang="en-US" altLang="ja-JP" sz="1400" dirty="0">
                <a:solidFill>
                  <a:prstClr val="black"/>
                </a:solidFill>
                <a:latin typeface="ＭＳ Ｐゴシック"/>
              </a:rPr>
              <a:t>1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畳は、</a:t>
            </a:r>
            <a:r>
              <a:rPr lang="en-US" altLang="ja-JP" sz="1400" dirty="0">
                <a:solidFill>
                  <a:prstClr val="black"/>
                </a:solidFill>
                <a:latin typeface="ＭＳ Ｐゴシック"/>
              </a:rPr>
              <a:t>1.62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平方メートル（</a:t>
            </a:r>
            <a:r>
              <a:rPr lang="en-US" altLang="ja-JP" sz="1400" dirty="0">
                <a:solidFill>
                  <a:prstClr val="black"/>
                </a:solidFill>
                <a:latin typeface="ＭＳ Ｐゴシック"/>
              </a:rPr>
              <a:t>㎡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）以上で計算します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。</a:t>
            </a:r>
            <a:endParaRPr lang="ja-JP" altLang="en-US" sz="1400" dirty="0" smtClean="0">
              <a:latin typeface="+mn-ea"/>
            </a:endParaRPr>
          </a:p>
          <a:p>
            <a:endParaRPr lang="ja-JP" altLang="en-US" sz="14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ま  </a:t>
            </a:r>
            <a:r>
              <a:rPr lang="ja-JP" altLang="en-US" sz="1000" dirty="0" err="1" smtClean="0">
                <a:latin typeface="+mn-ea"/>
              </a:rPr>
              <a:t>ど</a:t>
            </a:r>
            <a:endParaRPr lang="en-US" altLang="ja-JP" sz="1000" dirty="0" smtClean="0">
              <a:latin typeface="+mn-ea"/>
            </a:endParaRPr>
          </a:p>
          <a:p>
            <a:r>
              <a:rPr lang="ja-JP" altLang="en-US" sz="1400" u="sng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間取り</a:t>
            </a:r>
            <a:endParaRPr lang="en-US" altLang="ja-JP" sz="1400" u="sng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すう</a:t>
            </a:r>
            <a:r>
              <a:rPr lang="ja-JP" altLang="en-US" sz="1000" dirty="0" err="1" smtClean="0">
                <a:latin typeface="+mn-ea"/>
              </a:rPr>
              <a:t>じ</a:t>
            </a:r>
            <a:r>
              <a:rPr lang="ja-JP" altLang="en-US" sz="1000" dirty="0" smtClean="0">
                <a:latin typeface="+mn-ea"/>
              </a:rPr>
              <a:t>      へ や    </a:t>
            </a:r>
            <a:r>
              <a:rPr lang="ja-JP" altLang="en-US" sz="1000" dirty="0" err="1" smtClean="0">
                <a:latin typeface="+mn-ea"/>
              </a:rPr>
              <a:t>かず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数字は部屋の数です。</a:t>
            </a:r>
            <a:endParaRPr lang="en-US" altLang="ja-JP" sz="1400" dirty="0" smtClean="0">
              <a:latin typeface="+mn-ea"/>
            </a:endParaRPr>
          </a:p>
          <a:p>
            <a:pPr lvl="0"/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       り び ん ぐ            だ い に ん ぐ            き っ ち ん   あらわ</a:t>
            </a:r>
            <a:endParaRPr lang="en-US" altLang="ja-JP" sz="1000" dirty="0" smtClean="0">
              <a:solidFill>
                <a:prstClr val="black"/>
              </a:solidFill>
              <a:latin typeface="ＭＳ Ｐゴシック"/>
            </a:endParaRPr>
          </a:p>
          <a:p>
            <a:pPr lvl="0"/>
            <a:r>
              <a:rPr lang="ja-JP" altLang="en-US" sz="1400" dirty="0" smtClean="0">
                <a:latin typeface="+mn-ea"/>
              </a:rPr>
              <a:t>Ｌはリビング、</a:t>
            </a:r>
            <a:r>
              <a:rPr lang="en-US" altLang="ja-JP" sz="1400" dirty="0" smtClean="0">
                <a:latin typeface="+mn-ea"/>
              </a:rPr>
              <a:t>D</a:t>
            </a:r>
            <a:r>
              <a:rPr lang="ja-JP" altLang="en-US" sz="1400" dirty="0" smtClean="0">
                <a:latin typeface="+mn-ea"/>
              </a:rPr>
              <a:t>はダイニング、</a:t>
            </a:r>
            <a:r>
              <a:rPr lang="en-US" altLang="ja-JP" sz="1400" dirty="0" smtClean="0">
                <a:latin typeface="+mn-ea"/>
              </a:rPr>
              <a:t>K</a:t>
            </a:r>
            <a:r>
              <a:rPr lang="ja-JP" altLang="en-US" sz="1400" dirty="0" smtClean="0">
                <a:latin typeface="+mn-ea"/>
              </a:rPr>
              <a:t>はキッチンを表します。</a:t>
            </a:r>
            <a:endParaRPr lang="ja-JP" altLang="en-US" sz="1400" dirty="0">
              <a:latin typeface="+mn-ea"/>
            </a:endParaRPr>
          </a:p>
          <a:p>
            <a:endParaRPr lang="en-US" altLang="ja-JP" sz="14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しゅんこう</a:t>
            </a:r>
            <a:endParaRPr lang="en-US" altLang="ja-JP" sz="1000" dirty="0" smtClean="0">
              <a:latin typeface="+mn-ea"/>
            </a:endParaRPr>
          </a:p>
          <a:p>
            <a:r>
              <a:rPr lang="ja-JP" altLang="en-US" sz="1400" u="sng" dirty="0" smtClean="0">
                <a:solidFill>
                  <a:srgbClr val="FF0000"/>
                </a:solidFill>
                <a:latin typeface="+mn-ea"/>
                <a:hlinkClick r:id="" action="ppaction://noaction"/>
              </a:rPr>
              <a:t>竣工</a:t>
            </a:r>
            <a:endParaRPr lang="en-US" altLang="ja-JP" sz="1400" u="sng" dirty="0" smtClean="0">
              <a:solidFill>
                <a:srgbClr val="FF0000"/>
              </a:solidFill>
              <a:latin typeface="+mn-ea"/>
            </a:endParaRPr>
          </a:p>
          <a:p>
            <a:r>
              <a:rPr lang="ja-JP" altLang="en-US" sz="1000" dirty="0">
                <a:latin typeface="+mn-ea"/>
              </a:rPr>
              <a:t>たて</a:t>
            </a:r>
            <a:r>
              <a:rPr lang="ja-JP" altLang="en-US" sz="1000" dirty="0" smtClean="0">
                <a:latin typeface="+mn-ea"/>
              </a:rPr>
              <a:t>もの かんせい　　　　　　　　　　こうこく　　　　　　　　　</a:t>
            </a:r>
            <a:r>
              <a:rPr lang="ja-JP" altLang="en-US" sz="1000" dirty="0" err="1" smtClean="0">
                <a:latin typeface="+mn-ea"/>
              </a:rPr>
              <a:t>ひづけ</a:t>
            </a:r>
            <a:r>
              <a:rPr lang="ja-JP" altLang="en-US" sz="1000" dirty="0" smtClean="0">
                <a:latin typeface="+mn-ea"/>
              </a:rPr>
              <a:t>　はい</a:t>
            </a:r>
            <a:endParaRPr lang="en-US" altLang="ja-JP" sz="1000" dirty="0" smtClean="0">
              <a:latin typeface="+mn-ea"/>
            </a:endParaRPr>
          </a:p>
          <a:p>
            <a:r>
              <a:rPr lang="ja-JP" altLang="en-US" sz="1400" dirty="0" smtClean="0">
                <a:latin typeface="+mn-ea"/>
              </a:rPr>
              <a:t>建物が完成することです。広告ではその日付が入ります。</a:t>
            </a:r>
            <a:endParaRPr lang="en-US" altLang="ja-JP" sz="1400" dirty="0" smtClean="0">
              <a:latin typeface="+mn-ea"/>
            </a:endParaRPr>
          </a:p>
          <a:p>
            <a:pPr lvl="0"/>
            <a:endParaRPr lang="en-US" altLang="ja-JP" sz="1000" dirty="0" smtClean="0">
              <a:solidFill>
                <a:prstClr val="black"/>
              </a:solidFill>
              <a:latin typeface="ＭＳ Ｐゴシック"/>
            </a:endParaRPr>
          </a:p>
          <a:p>
            <a:pPr lvl="0"/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ちん</a:t>
            </a:r>
            <a:r>
              <a:rPr lang="ja-JP" altLang="en-US" sz="1000" dirty="0">
                <a:solidFill>
                  <a:prstClr val="black"/>
                </a:solidFill>
                <a:latin typeface="ＭＳ Ｐゴシック"/>
              </a:rPr>
              <a:t>りょう</a:t>
            </a:r>
            <a:endParaRPr lang="en-US" altLang="ja-JP" sz="1000" dirty="0">
              <a:solidFill>
                <a:prstClr val="black"/>
              </a:solidFill>
              <a:latin typeface="ＭＳ Ｐゴシック"/>
            </a:endParaRPr>
          </a:p>
          <a:p>
            <a:pPr lvl="0"/>
            <a:r>
              <a:rPr lang="ja-JP" altLang="en-US" sz="1400" u="sng" dirty="0">
                <a:solidFill>
                  <a:srgbClr val="FF0000"/>
                </a:solidFill>
                <a:latin typeface="ＭＳ Ｐゴシック"/>
                <a:hlinkClick r:id="" action="ppaction://noaction"/>
              </a:rPr>
              <a:t>賃料</a:t>
            </a:r>
            <a:endParaRPr lang="en-US" altLang="ja-JP" sz="1400" u="sng" dirty="0">
              <a:solidFill>
                <a:srgbClr val="FF0000"/>
              </a:solidFill>
              <a:latin typeface="ＭＳ Ｐゴシック"/>
            </a:endParaRPr>
          </a:p>
          <a:p>
            <a:pPr lvl="0"/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まいつきしはら へ や       しようりょうきん</a:t>
            </a:r>
            <a:endParaRPr lang="en-US" altLang="ja-JP" sz="1000" dirty="0">
              <a:solidFill>
                <a:prstClr val="black"/>
              </a:solidFill>
              <a:latin typeface="ＭＳ Ｐゴシック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毎月支払う部屋の使用料金です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。</a:t>
            </a:r>
            <a:endParaRPr lang="en-US" altLang="ja-JP" sz="1400" dirty="0" smtClean="0">
              <a:solidFill>
                <a:prstClr val="black"/>
              </a:solidFill>
              <a:latin typeface="ＭＳ Ｐゴシック"/>
            </a:endParaRPr>
          </a:p>
        </p:txBody>
      </p:sp>
      <p:sp>
        <p:nvSpPr>
          <p:cNvPr id="3" name="正方形/長方形 2"/>
          <p:cNvSpPr/>
          <p:nvPr/>
        </p:nvSpPr>
        <p:spPr>
          <a:xfrm>
            <a:off x="4572000" y="688042"/>
            <a:ext cx="4572000" cy="60631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ja-JP" altLang="en-US" sz="1000" dirty="0">
                <a:solidFill>
                  <a:prstClr val="black"/>
                </a:solidFill>
                <a:latin typeface="ＭＳ Ｐゴシック"/>
              </a:rPr>
              <a:t>れいきん</a:t>
            </a:r>
            <a:endParaRPr lang="en-US" altLang="ja-JP" sz="1000" dirty="0">
              <a:solidFill>
                <a:prstClr val="black"/>
              </a:solidFill>
              <a:latin typeface="ＭＳ Ｐゴシック"/>
            </a:endParaRPr>
          </a:p>
          <a:p>
            <a:pPr lvl="0"/>
            <a:r>
              <a:rPr lang="ja-JP" altLang="en-US" sz="1400" u="sng" dirty="0">
                <a:solidFill>
                  <a:srgbClr val="FF0000"/>
                </a:solidFill>
                <a:latin typeface="ＭＳ Ｐゴシック"/>
                <a:hlinkClick r:id="" action="ppaction://noaction"/>
              </a:rPr>
              <a:t>礼金</a:t>
            </a:r>
            <a:endParaRPr lang="en-US" altLang="ja-JP" sz="1400" u="sng" dirty="0">
              <a:solidFill>
                <a:srgbClr val="FF0000"/>
              </a:solidFill>
              <a:latin typeface="ＭＳ Ｐゴシック"/>
            </a:endParaRPr>
          </a:p>
          <a:p>
            <a:pPr lvl="0"/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おおや          たい             へ や      </a:t>
            </a:r>
            <a:r>
              <a:rPr lang="ja-JP" altLang="en-US" sz="1000" dirty="0" err="1" smtClean="0">
                <a:solidFill>
                  <a:prstClr val="black"/>
                </a:solidFill>
                <a:latin typeface="ＭＳ Ｐゴシック"/>
              </a:rPr>
              <a:t>か</a:t>
            </a:r>
            <a:endParaRPr lang="en-US" altLang="ja-JP" sz="1000" dirty="0">
              <a:solidFill>
                <a:prstClr val="black"/>
              </a:solidFill>
              <a:latin typeface="ＭＳ Ｐゴシック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大家さんに対して、「部屋を貸してくれてありがとう」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といった</a:t>
            </a:r>
            <a:endParaRPr lang="en-US" altLang="ja-JP" sz="1400" dirty="0">
              <a:solidFill>
                <a:prstClr val="black"/>
              </a:solidFill>
              <a:latin typeface="ＭＳ Ｐゴシック"/>
            </a:endParaRPr>
          </a:p>
          <a:p>
            <a:pPr lvl="0"/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い  み                           かね   も</a:t>
            </a:r>
            <a:r>
              <a:rPr lang="ja-JP" altLang="en-US" sz="1000" dirty="0" err="1" smtClean="0">
                <a:solidFill>
                  <a:prstClr val="black"/>
                </a:solidFill>
                <a:latin typeface="ＭＳ Ｐゴシック"/>
              </a:rPr>
              <a:t>ど</a:t>
            </a:r>
            <a:endParaRPr lang="en-US" altLang="ja-JP" sz="1000" dirty="0">
              <a:solidFill>
                <a:prstClr val="black"/>
              </a:solidFill>
              <a:latin typeface="ＭＳ Ｐゴシック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意味があり、このお金は戻ってきません。</a:t>
            </a:r>
            <a:endParaRPr lang="en-US" altLang="ja-JP" sz="1400" dirty="0">
              <a:solidFill>
                <a:prstClr val="black"/>
              </a:solidFill>
              <a:latin typeface="ＭＳ Ｐゴシック"/>
            </a:endParaRPr>
          </a:p>
          <a:p>
            <a:pPr lvl="0"/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げんざい </a:t>
            </a:r>
            <a:r>
              <a:rPr lang="ja-JP" altLang="en-US" sz="1000" dirty="0" err="1" smtClean="0">
                <a:solidFill>
                  <a:prstClr val="black"/>
                </a:solidFill>
                <a:latin typeface="ＭＳ Ｐゴシック"/>
              </a:rPr>
              <a:t>れ</a:t>
            </a:r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いきん  えん</a:t>
            </a:r>
            <a:endParaRPr lang="en-US" altLang="ja-JP" sz="1000" dirty="0">
              <a:solidFill>
                <a:prstClr val="black"/>
              </a:solidFill>
              <a:latin typeface="ＭＳ Ｐゴシック"/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現在は礼金が</a:t>
            </a:r>
            <a:r>
              <a:rPr lang="en-US" altLang="ja-JP" sz="1400" dirty="0">
                <a:solidFill>
                  <a:prstClr val="black"/>
                </a:solidFill>
                <a:latin typeface="ＭＳ Ｐゴシック"/>
              </a:rPr>
              <a:t>0</a:t>
            </a:r>
            <a:r>
              <a:rPr lang="ja-JP" altLang="en-US" sz="1400" dirty="0" smtClean="0">
                <a:solidFill>
                  <a:prstClr val="black"/>
                </a:solidFill>
                <a:latin typeface="ＭＳ Ｐゴシック"/>
              </a:rPr>
              <a:t>円のところ</a:t>
            </a:r>
            <a:r>
              <a:rPr lang="ja-JP" altLang="en-US" sz="1400" dirty="0">
                <a:solidFill>
                  <a:prstClr val="black"/>
                </a:solidFill>
                <a:latin typeface="ＭＳ Ｐゴシック"/>
              </a:rPr>
              <a:t>もあります。</a:t>
            </a:r>
            <a:endParaRPr lang="en-US" altLang="ja-JP" sz="1400" dirty="0">
              <a:solidFill>
                <a:prstClr val="black"/>
              </a:solidFill>
              <a:latin typeface="ＭＳ Ｐゴシック"/>
            </a:endParaRPr>
          </a:p>
          <a:p>
            <a:pPr lvl="0"/>
            <a:endParaRPr lang="en-US" altLang="ja-JP" sz="1000" dirty="0" smtClean="0">
              <a:solidFill>
                <a:prstClr val="black"/>
              </a:solidFill>
            </a:endParaRPr>
          </a:p>
          <a:p>
            <a:pPr lvl="0"/>
            <a:r>
              <a:rPr lang="ja-JP" altLang="en-US" sz="1000" dirty="0" err="1" smtClean="0">
                <a:solidFill>
                  <a:prstClr val="black"/>
                </a:solidFill>
              </a:rPr>
              <a:t>しききん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lvl="0"/>
            <a:r>
              <a:rPr lang="ja-JP" altLang="en-US" sz="1400" u="sng" dirty="0">
                <a:solidFill>
                  <a:srgbClr val="FF0000"/>
                </a:solidFill>
                <a:hlinkClick r:id="" action="ppaction://noaction"/>
              </a:rPr>
              <a:t>敷金</a:t>
            </a:r>
            <a:endParaRPr lang="en-US" altLang="ja-JP" sz="1400" u="sng" dirty="0">
              <a:solidFill>
                <a:srgbClr val="FF0000"/>
              </a:solidFill>
            </a:endParaRPr>
          </a:p>
          <a:p>
            <a:pPr lvl="0"/>
            <a:r>
              <a:rPr lang="ja-JP" altLang="en-US" sz="1000" dirty="0">
                <a:solidFill>
                  <a:prstClr val="black"/>
                </a:solidFill>
              </a:rPr>
              <a:t>や</a:t>
            </a:r>
            <a:r>
              <a:rPr lang="ja-JP" altLang="en-US" sz="1000" dirty="0" smtClean="0">
                <a:solidFill>
                  <a:prstClr val="black"/>
                </a:solidFill>
              </a:rPr>
              <a:t>ちん   は</a:t>
            </a:r>
            <a:r>
              <a:rPr lang="ja-JP" altLang="en-US" sz="1000" dirty="0" err="1" smtClean="0">
                <a:solidFill>
                  <a:prstClr val="black"/>
                </a:solidFill>
              </a:rPr>
              <a:t>ら</a:t>
            </a:r>
            <a:r>
              <a:rPr lang="ja-JP" altLang="en-US" sz="1000" dirty="0" smtClean="0">
                <a:solidFill>
                  <a:prstClr val="black"/>
                </a:solidFill>
              </a:rPr>
              <a:t>                                            へ や     しゅう り     ひつよう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家賃を払わなかったときや部屋の修理が必要になったとき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lvl="0"/>
            <a:r>
              <a:rPr lang="ja-JP" altLang="en-US" sz="1000" dirty="0" smtClean="0">
                <a:solidFill>
                  <a:prstClr val="black"/>
                </a:solidFill>
              </a:rPr>
              <a:t>                  しききん       </a:t>
            </a:r>
            <a:r>
              <a:rPr lang="ja-JP" altLang="en-US" sz="1000" dirty="0" err="1" smtClean="0">
                <a:solidFill>
                  <a:prstClr val="black"/>
                </a:solidFill>
              </a:rPr>
              <a:t>つか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にこの”敷金”が使われます。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lvl="0"/>
            <a:r>
              <a:rPr lang="ja-JP" altLang="en-US" sz="1000" dirty="0" smtClean="0">
                <a:solidFill>
                  <a:prstClr val="black"/>
                </a:solidFill>
              </a:rPr>
              <a:t>なに                           で                    かえ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何もなければ出るときに返してくれます</a:t>
            </a:r>
            <a:r>
              <a:rPr lang="ja-JP" altLang="en-US" sz="1400" dirty="0" smtClean="0">
                <a:solidFill>
                  <a:prstClr val="black"/>
                </a:solidFill>
              </a:rPr>
              <a:t>。</a:t>
            </a:r>
            <a:endParaRPr lang="en-US" altLang="ja-JP" sz="1400" dirty="0" smtClean="0">
              <a:solidFill>
                <a:prstClr val="black"/>
              </a:solidFill>
            </a:endParaRPr>
          </a:p>
          <a:p>
            <a:pPr lvl="0"/>
            <a:endParaRPr lang="en-US" altLang="ja-JP" sz="1400" dirty="0">
              <a:solidFill>
                <a:prstClr val="black"/>
              </a:solidFill>
            </a:endParaRPr>
          </a:p>
          <a:p>
            <a:pPr lvl="0"/>
            <a:r>
              <a:rPr lang="ja-JP" altLang="en-US" sz="1000" dirty="0">
                <a:solidFill>
                  <a:prstClr val="black"/>
                </a:solidFill>
                <a:latin typeface="ＭＳ Ｐゴシック"/>
              </a:rPr>
              <a:t>かん</a:t>
            </a:r>
            <a:r>
              <a:rPr lang="ja-JP" altLang="en-US" sz="1000" dirty="0" smtClean="0">
                <a:solidFill>
                  <a:prstClr val="black"/>
                </a:solidFill>
                <a:latin typeface="ＭＳ Ｐゴシック"/>
              </a:rPr>
              <a:t>り ひ</a:t>
            </a:r>
            <a:r>
              <a:rPr lang="ja-JP" altLang="en-US" sz="1000" dirty="0">
                <a:solidFill>
                  <a:prstClr val="black"/>
                </a:solidFill>
                <a:latin typeface="ＭＳ Ｐゴシック"/>
              </a:rPr>
              <a:t>（きょうえきひ）</a:t>
            </a:r>
            <a:endParaRPr lang="en-US" altLang="ja-JP" sz="1000" dirty="0">
              <a:solidFill>
                <a:prstClr val="black"/>
              </a:solidFill>
              <a:latin typeface="ＭＳ Ｐゴシック"/>
            </a:endParaRPr>
          </a:p>
          <a:p>
            <a:pPr lvl="0"/>
            <a:r>
              <a:rPr lang="ja-JP" altLang="en-US" sz="1400" u="sng" dirty="0">
                <a:solidFill>
                  <a:srgbClr val="FF0000"/>
                </a:solidFill>
                <a:latin typeface="ＭＳ Ｐゴシック"/>
                <a:hlinkClick r:id="" action="ppaction://noaction"/>
              </a:rPr>
              <a:t>管理費（共益費）</a:t>
            </a:r>
            <a:endParaRPr lang="en-US" altLang="ja-JP" sz="1400" u="sng" dirty="0">
              <a:solidFill>
                <a:srgbClr val="FF0000"/>
              </a:solidFill>
              <a:latin typeface="ＭＳ Ｐゴシック"/>
            </a:endParaRPr>
          </a:p>
          <a:p>
            <a:pPr lvl="0"/>
            <a:r>
              <a:rPr lang="ja-JP" altLang="en-US" sz="1000" dirty="0" smtClean="0">
                <a:solidFill>
                  <a:prstClr val="black"/>
                </a:solidFill>
              </a:rPr>
              <a:t>ろうか  かいだん え れ べ </a:t>
            </a:r>
            <a:r>
              <a:rPr lang="ja-JP" altLang="en-US" sz="1000" dirty="0" err="1" smtClean="0">
                <a:solidFill>
                  <a:prstClr val="black"/>
                </a:solidFill>
              </a:rPr>
              <a:t>ー</a:t>
            </a:r>
            <a:r>
              <a:rPr lang="ja-JP" altLang="en-US" sz="1000" dirty="0" smtClean="0">
                <a:solidFill>
                  <a:prstClr val="black"/>
                </a:solidFill>
              </a:rPr>
              <a:t> た </a:t>
            </a:r>
            <a:r>
              <a:rPr lang="ja-JP" altLang="en-US" sz="1000" dirty="0" err="1" smtClean="0">
                <a:solidFill>
                  <a:prstClr val="black"/>
                </a:solidFill>
              </a:rPr>
              <a:t>ー</a:t>
            </a:r>
            <a:r>
              <a:rPr lang="ja-JP" altLang="en-US" sz="1000" dirty="0" smtClean="0">
                <a:solidFill>
                  <a:prstClr val="black"/>
                </a:solidFill>
              </a:rPr>
              <a:t> など       い じ   かん</a:t>
            </a:r>
            <a:r>
              <a:rPr lang="ja-JP" altLang="en-US" sz="1000" dirty="0" err="1" smtClean="0">
                <a:solidFill>
                  <a:prstClr val="black"/>
                </a:solidFill>
              </a:rPr>
              <a:t>り</a:t>
            </a:r>
            <a:r>
              <a:rPr lang="ja-JP" altLang="en-US" sz="1000" dirty="0" smtClean="0">
                <a:solidFill>
                  <a:prstClr val="black"/>
                </a:solidFill>
              </a:rPr>
              <a:t>                                     </a:t>
            </a:r>
            <a:r>
              <a:rPr lang="ja-JP" altLang="en-US" sz="1000" dirty="0" err="1" smtClean="0">
                <a:solidFill>
                  <a:prstClr val="black"/>
                </a:solidFill>
              </a:rPr>
              <a:t>し</a:t>
            </a:r>
            <a:r>
              <a:rPr lang="ja-JP" altLang="en-US" sz="1000" dirty="0" smtClean="0">
                <a:solidFill>
                  <a:prstClr val="black"/>
                </a:solidFill>
              </a:rPr>
              <a:t>はら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廊下・階段・エレベーター等の維持・管理をするために支払</a:t>
            </a:r>
            <a:endParaRPr lang="en-US" altLang="ja-JP" sz="1400" dirty="0">
              <a:solidFill>
                <a:prstClr val="black"/>
              </a:solidFill>
            </a:endParaRPr>
          </a:p>
          <a:p>
            <a:pPr lvl="0"/>
            <a:r>
              <a:rPr lang="ja-JP" altLang="en-US" sz="1000" dirty="0" smtClean="0">
                <a:solidFill>
                  <a:prstClr val="black"/>
                </a:solidFill>
              </a:rPr>
              <a:t>        かね</a:t>
            </a:r>
            <a:endParaRPr lang="en-US" altLang="ja-JP" sz="1000" dirty="0">
              <a:solidFill>
                <a:prstClr val="black"/>
              </a:solidFill>
            </a:endParaRPr>
          </a:p>
          <a:p>
            <a:pPr lvl="0"/>
            <a:r>
              <a:rPr lang="ja-JP" altLang="en-US" sz="1400" dirty="0">
                <a:solidFill>
                  <a:prstClr val="black"/>
                </a:solidFill>
              </a:rPr>
              <a:t>うお金です。</a:t>
            </a:r>
            <a:endParaRPr lang="ja-JP" altLang="en-US" sz="1400" dirty="0">
              <a:solidFill>
                <a:prstClr val="black"/>
              </a:solidFill>
              <a:latin typeface="ＭＳ Ｐゴシック"/>
            </a:endParaRPr>
          </a:p>
          <a:p>
            <a:endParaRPr lang="en-US" altLang="ja-JP" sz="1400" dirty="0">
              <a:latin typeface="+mn-ea"/>
            </a:endParaRPr>
          </a:p>
          <a:p>
            <a:r>
              <a:rPr lang="ja-JP" altLang="en-US" sz="1000" dirty="0" smtClean="0"/>
              <a:t>ちゅうかいてすうりょう</a:t>
            </a:r>
            <a:endParaRPr lang="en-US" altLang="ja-JP" sz="1000" dirty="0" smtClean="0"/>
          </a:p>
          <a:p>
            <a:r>
              <a:rPr lang="ja-JP" altLang="en-US" sz="1400" u="sng" dirty="0" smtClean="0">
                <a:solidFill>
                  <a:srgbClr val="FF0000"/>
                </a:solidFill>
                <a:hlinkClick r:id="" action="ppaction://noaction"/>
              </a:rPr>
              <a:t>仲介手数料</a:t>
            </a:r>
            <a:endParaRPr lang="en-US" altLang="ja-JP" sz="1400" u="sng" dirty="0" smtClean="0">
              <a:solidFill>
                <a:srgbClr val="FF0000"/>
              </a:solidFill>
            </a:endParaRPr>
          </a:p>
          <a:p>
            <a:r>
              <a:rPr lang="ja-JP" altLang="en-US" sz="1000" dirty="0" smtClean="0"/>
              <a:t>か           ひと    か                        ひと   あいだ はい     </a:t>
            </a:r>
            <a:r>
              <a:rPr lang="ja-JP" altLang="en-US" sz="1000" dirty="0" err="1" smtClean="0"/>
              <a:t>ふど</a:t>
            </a:r>
            <a:r>
              <a:rPr lang="ja-JP" altLang="en-US" sz="1000" dirty="0" smtClean="0"/>
              <a:t>うさんや                 し はら</a:t>
            </a:r>
            <a:endParaRPr lang="en-US" altLang="ja-JP" sz="1000" dirty="0" smtClean="0"/>
          </a:p>
          <a:p>
            <a:r>
              <a:rPr lang="ja-JP" altLang="en-US" sz="1400" dirty="0" smtClean="0"/>
              <a:t>借りる</a:t>
            </a:r>
            <a:r>
              <a:rPr lang="ja-JP" altLang="en-US" sz="1400" dirty="0"/>
              <a:t>人、貸してくれる人の</a:t>
            </a:r>
            <a:r>
              <a:rPr lang="ja-JP" altLang="en-US" sz="1400" dirty="0" smtClean="0"/>
              <a:t>間に入る不動産屋さんに支払う</a:t>
            </a:r>
            <a:endParaRPr lang="en-US" altLang="ja-JP" sz="1400" dirty="0" smtClean="0"/>
          </a:p>
          <a:p>
            <a:r>
              <a:rPr lang="ja-JP" altLang="en-US" sz="1000" dirty="0" smtClean="0"/>
              <a:t>    かね</a:t>
            </a:r>
            <a:endParaRPr lang="en-US" altLang="ja-JP" sz="1000" dirty="0"/>
          </a:p>
          <a:p>
            <a:r>
              <a:rPr lang="ja-JP" altLang="en-US" sz="1400" dirty="0" smtClean="0"/>
              <a:t>お金</a:t>
            </a:r>
            <a:r>
              <a:rPr lang="ja-JP" altLang="en-US" sz="1400" dirty="0"/>
              <a:t>です</a:t>
            </a:r>
            <a:r>
              <a:rPr lang="ja-JP" altLang="en-US" sz="1400" dirty="0" smtClean="0"/>
              <a:t>。</a:t>
            </a:r>
            <a:endParaRPr lang="ja-JP" altLang="en-US" sz="1400" dirty="0" smtClean="0">
              <a:latin typeface="+mn-ea"/>
            </a:endParaRPr>
          </a:p>
        </p:txBody>
      </p:sp>
      <p:sp>
        <p:nvSpPr>
          <p:cNvPr id="2" name="テキスト ボックス 1"/>
          <p:cNvSpPr txBox="1"/>
          <p:nvPr/>
        </p:nvSpPr>
        <p:spPr>
          <a:xfrm>
            <a:off x="2123728" y="-5318"/>
            <a:ext cx="47342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/>
              <a:t>            ふ   どう  さん           こう   こく            で                         こと   </a:t>
            </a:r>
            <a:r>
              <a:rPr kumimoji="1" lang="ja-JP" altLang="en-US" sz="1200" dirty="0" err="1" smtClean="0"/>
              <a:t>ば</a:t>
            </a:r>
            <a:endParaRPr kumimoji="1" lang="en-US" altLang="ja-JP" sz="1200" dirty="0" smtClean="0"/>
          </a:p>
          <a:p>
            <a:pPr algn="ctr"/>
            <a:r>
              <a:rPr kumimoji="1" lang="ja-JP" altLang="en-US" sz="2400" b="1" dirty="0" smtClean="0">
                <a:solidFill>
                  <a:schemeClr val="tx2"/>
                </a:solidFill>
              </a:rPr>
              <a:t>不動産の広告に出てくる言葉</a:t>
            </a:r>
            <a:endParaRPr kumimoji="1" lang="ja-JP" altLang="en-US" sz="2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918755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U ターン矢印 23"/>
          <p:cNvSpPr/>
          <p:nvPr/>
        </p:nvSpPr>
        <p:spPr>
          <a:xfrm>
            <a:off x="539552" y="1376772"/>
            <a:ext cx="4680520" cy="540060"/>
          </a:xfrm>
          <a:prstGeom prst="uturnArrow">
            <a:avLst>
              <a:gd name="adj1" fmla="val 18241"/>
              <a:gd name="adj2" fmla="val 25000"/>
              <a:gd name="adj3" fmla="val 23308"/>
              <a:gd name="adj4" fmla="val 19289"/>
              <a:gd name="adj5" fmla="val 100000"/>
            </a:avLst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solidFill>
                <a:schemeClr val="tx1"/>
              </a:solidFill>
            </a:endParaRPr>
          </a:p>
        </p:txBody>
      </p:sp>
      <p:sp>
        <p:nvSpPr>
          <p:cNvPr id="3" name="角丸四角形 2"/>
          <p:cNvSpPr/>
          <p:nvPr/>
        </p:nvSpPr>
        <p:spPr>
          <a:xfrm>
            <a:off x="1835696" y="1844824"/>
            <a:ext cx="1944216" cy="3456384"/>
          </a:xfrm>
          <a:prstGeom prst="roundRect">
            <a:avLst/>
          </a:prstGeom>
          <a:solidFill>
            <a:schemeClr val="bg1"/>
          </a:solidFill>
          <a:ln w="38100">
            <a:solidFill>
              <a:schemeClr val="tx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3" name="左右矢印 22"/>
          <p:cNvSpPr/>
          <p:nvPr/>
        </p:nvSpPr>
        <p:spPr>
          <a:xfrm>
            <a:off x="1187624" y="2204864"/>
            <a:ext cx="3276000" cy="216024"/>
          </a:xfrm>
          <a:prstGeom prst="leftRightArrow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8" name="下矢印 27"/>
          <p:cNvSpPr/>
          <p:nvPr/>
        </p:nvSpPr>
        <p:spPr>
          <a:xfrm rot="16200000">
            <a:off x="2717613" y="2331059"/>
            <a:ext cx="216024" cy="3276000"/>
          </a:xfrm>
          <a:prstGeom prst="downArrow">
            <a:avLst/>
          </a:prstGeom>
          <a:solidFill>
            <a:srgbClr val="C00000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9" name="下矢印 28"/>
          <p:cNvSpPr/>
          <p:nvPr/>
        </p:nvSpPr>
        <p:spPr>
          <a:xfrm rot="16200000">
            <a:off x="2717613" y="3123147"/>
            <a:ext cx="216024" cy="3276000"/>
          </a:xfrm>
          <a:prstGeom prst="downArrow">
            <a:avLst/>
          </a:prstGeom>
          <a:solidFill>
            <a:srgbClr val="C00000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9" name="下矢印 18"/>
          <p:cNvSpPr/>
          <p:nvPr/>
        </p:nvSpPr>
        <p:spPr>
          <a:xfrm rot="16200000">
            <a:off x="2717615" y="1505861"/>
            <a:ext cx="216024" cy="3276000"/>
          </a:xfrm>
          <a:prstGeom prst="downArrow">
            <a:avLst/>
          </a:prstGeom>
          <a:solidFill>
            <a:srgbClr val="C00000"/>
          </a:solidFill>
          <a:ln>
            <a:noFill/>
          </a:ln>
          <a:scene3d>
            <a:camera prst="orthographicFront">
              <a:rot lat="0" lon="0" rev="0"/>
            </a:camera>
            <a:lightRig rig="threePt" dir="t"/>
          </a:scene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2" name="正方形/長方形 1"/>
          <p:cNvSpPr/>
          <p:nvPr/>
        </p:nvSpPr>
        <p:spPr>
          <a:xfrm>
            <a:off x="2051720" y="2060848"/>
            <a:ext cx="1512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 err="1">
                <a:solidFill>
                  <a:schemeClr val="tx1"/>
                </a:solidFill>
                <a:latin typeface="+mj-ea"/>
                <a:ea typeface="+mj-ea"/>
              </a:rPr>
              <a:t>しききん</a:t>
            </a:r>
            <a:endParaRPr kumimoji="1" lang="en-US" altLang="ja-JP" sz="11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敷金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2051720" y="2852936"/>
            <a:ext cx="1512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れい</a:t>
            </a:r>
            <a:r>
              <a:rPr lang="ja-JP" altLang="en-US" sz="1100" dirty="0" smtClean="0">
                <a:solidFill>
                  <a:schemeClr val="tx1"/>
                </a:solidFill>
                <a:latin typeface="+mj-ea"/>
                <a:ea typeface="+mj-ea"/>
              </a:rPr>
              <a:t>きん</a:t>
            </a:r>
            <a:endParaRPr kumimoji="1" lang="en-US" altLang="ja-JP" sz="11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礼</a:t>
            </a:r>
            <a:r>
              <a:rPr kumimoji="1" lang="ja-JP" altLang="en-US" b="1" dirty="0" smtClean="0">
                <a:solidFill>
                  <a:schemeClr val="tx1"/>
                </a:solidFill>
              </a:rPr>
              <a:t>金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7" name="正方形/長方形 6"/>
          <p:cNvSpPr/>
          <p:nvPr/>
        </p:nvSpPr>
        <p:spPr>
          <a:xfrm>
            <a:off x="2051720" y="3717032"/>
            <a:ext cx="1512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ちゅうかいてすうりょう</a:t>
            </a:r>
            <a:endParaRPr kumimoji="1" lang="en-US" altLang="ja-JP" sz="11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仲介手数料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8" name="正方形/長方形 7"/>
          <p:cNvSpPr/>
          <p:nvPr/>
        </p:nvSpPr>
        <p:spPr>
          <a:xfrm>
            <a:off x="2051720" y="4509120"/>
            <a:ext cx="1512000" cy="504056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100" dirty="0">
                <a:solidFill>
                  <a:schemeClr val="tx1"/>
                </a:solidFill>
                <a:latin typeface="+mj-ea"/>
                <a:ea typeface="+mj-ea"/>
              </a:rPr>
              <a:t>ほけん</a:t>
            </a:r>
            <a:r>
              <a:rPr lang="ja-JP" altLang="en-US" sz="1100" dirty="0" smtClean="0">
                <a:solidFill>
                  <a:schemeClr val="tx1"/>
                </a:solidFill>
                <a:latin typeface="+mj-ea"/>
                <a:ea typeface="+mj-ea"/>
              </a:rPr>
              <a:t>りょう</a:t>
            </a:r>
            <a:endParaRPr kumimoji="1" lang="en-US" altLang="ja-JP" sz="11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lang="ja-JP" altLang="en-US" b="1" dirty="0">
                <a:solidFill>
                  <a:schemeClr val="tx1"/>
                </a:solidFill>
              </a:rPr>
              <a:t>保険料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sp>
        <p:nvSpPr>
          <p:cNvPr id="5" name="正方形/長方形 4"/>
          <p:cNvSpPr/>
          <p:nvPr/>
        </p:nvSpPr>
        <p:spPr>
          <a:xfrm>
            <a:off x="1475656" y="6021288"/>
            <a:ext cx="2700300" cy="648072"/>
          </a:xfrm>
          <a:prstGeom prst="rect">
            <a:avLst/>
          </a:prstGeom>
          <a:solidFill>
            <a:srgbClr val="FFC000"/>
          </a:solidFill>
          <a:ln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kumimoji="1" lang="ja-JP" altLang="en-US" sz="1100" dirty="0" smtClean="0">
                <a:solidFill>
                  <a:schemeClr val="tx1"/>
                </a:solidFill>
                <a:latin typeface="+mj-ea"/>
                <a:ea typeface="+mj-ea"/>
              </a:rPr>
              <a:t>                      は</a:t>
            </a:r>
            <a:r>
              <a:rPr kumimoji="1" lang="ja-JP" altLang="en-US" sz="1100" dirty="0" err="1" smtClean="0">
                <a:solidFill>
                  <a:schemeClr val="tx1"/>
                </a:solidFill>
                <a:latin typeface="+mj-ea"/>
                <a:ea typeface="+mj-ea"/>
              </a:rPr>
              <a:t>ら</a:t>
            </a:r>
            <a:r>
              <a:rPr kumimoji="1" lang="ja-JP" altLang="en-US" sz="1100" dirty="0" smtClean="0">
                <a:solidFill>
                  <a:schemeClr val="tx1"/>
                </a:solidFill>
                <a:latin typeface="+mj-ea"/>
                <a:ea typeface="+mj-ea"/>
              </a:rPr>
              <a:t>        かね    ごうけい</a:t>
            </a:r>
            <a:endParaRPr kumimoji="1" lang="en-US" altLang="ja-JP" sz="1100" dirty="0" smtClean="0">
              <a:solidFill>
                <a:schemeClr val="tx1"/>
              </a:solidFill>
              <a:latin typeface="+mj-ea"/>
              <a:ea typeface="+mj-ea"/>
            </a:endParaRPr>
          </a:p>
          <a:p>
            <a:pPr algn="ctr"/>
            <a:r>
              <a:rPr kumimoji="1" lang="ja-JP" altLang="en-US" b="1" dirty="0" smtClean="0">
                <a:solidFill>
                  <a:schemeClr val="tx1"/>
                </a:solidFill>
              </a:rPr>
              <a:t>はじめに払うお金の合計</a:t>
            </a:r>
            <a:endParaRPr kumimoji="1" lang="ja-JP" altLang="en-US" b="1" dirty="0">
              <a:solidFill>
                <a:schemeClr val="tx1"/>
              </a:solidFill>
            </a:endParaRPr>
          </a:p>
        </p:txBody>
      </p:sp>
      <p:grpSp>
        <p:nvGrpSpPr>
          <p:cNvPr id="12" name="グループ化 11"/>
          <p:cNvGrpSpPr/>
          <p:nvPr/>
        </p:nvGrpSpPr>
        <p:grpSpPr>
          <a:xfrm>
            <a:off x="107504" y="3129924"/>
            <a:ext cx="1152128" cy="1307188"/>
            <a:chOff x="1979712" y="2819826"/>
            <a:chExt cx="1152128" cy="1307188"/>
          </a:xfrm>
        </p:grpSpPr>
        <p:pic>
          <p:nvPicPr>
            <p:cNvPr id="16" name="Picture 3" descr="初期費用を整理する"/>
            <p:cNvPicPr>
              <a:picLocks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7679" t="35456" r="74538" b="52681"/>
            <a:stretch/>
          </p:blipFill>
          <p:spPr bwMode="auto">
            <a:xfrm>
              <a:off x="2195776" y="2819826"/>
              <a:ext cx="720000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11" name="テキスト ボックス 10"/>
            <p:cNvSpPr txBox="1"/>
            <p:nvPr/>
          </p:nvSpPr>
          <p:spPr>
            <a:xfrm>
              <a:off x="1979712" y="3573016"/>
              <a:ext cx="115212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/>
                <a:t>   か           ひと</a:t>
              </a:r>
              <a:endParaRPr lang="en-US" altLang="ja-JP" sz="1200" dirty="0" smtClean="0"/>
            </a:p>
            <a:p>
              <a:pPr algn="ctr"/>
              <a:r>
                <a:rPr lang="ja-JP" altLang="en-US" dirty="0" smtClean="0"/>
                <a:t>借りる</a:t>
              </a:r>
              <a:r>
                <a:rPr lang="ja-JP" altLang="en-US" dirty="0"/>
                <a:t>人</a:t>
              </a:r>
              <a:endParaRPr kumimoji="1" lang="ja-JP" altLang="en-US" dirty="0"/>
            </a:p>
          </p:txBody>
        </p:sp>
      </p:grpSp>
      <p:grpSp>
        <p:nvGrpSpPr>
          <p:cNvPr id="13" name="グループ化 12"/>
          <p:cNvGrpSpPr/>
          <p:nvPr/>
        </p:nvGrpSpPr>
        <p:grpSpPr>
          <a:xfrm>
            <a:off x="4499992" y="2132856"/>
            <a:ext cx="1152128" cy="1165998"/>
            <a:chOff x="6264188" y="1556792"/>
            <a:chExt cx="1152128" cy="1165998"/>
          </a:xfrm>
        </p:grpSpPr>
        <p:pic>
          <p:nvPicPr>
            <p:cNvPr id="18" name="Picture 3" descr="初期費用を整理する"/>
            <p:cNvPicPr>
              <a:picLocks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7675" t="8295" r="17071" b="80688"/>
            <a:stretch/>
          </p:blipFill>
          <p:spPr bwMode="auto">
            <a:xfrm>
              <a:off x="6588252" y="1556792"/>
              <a:ext cx="504000" cy="612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0" name="テキスト ボックス 19"/>
            <p:cNvSpPr txBox="1"/>
            <p:nvPr/>
          </p:nvSpPr>
          <p:spPr>
            <a:xfrm>
              <a:off x="6264188" y="2168792"/>
              <a:ext cx="1152128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/>
                <a:t>     か        ひと</a:t>
              </a:r>
              <a:endParaRPr lang="en-US" altLang="ja-JP" sz="1200" dirty="0" smtClean="0"/>
            </a:p>
            <a:p>
              <a:pPr algn="ctr"/>
              <a:r>
                <a:rPr lang="ja-JP" altLang="en-US" dirty="0"/>
                <a:t>貸す</a:t>
              </a:r>
              <a:r>
                <a:rPr lang="ja-JP" altLang="en-US" dirty="0" smtClean="0"/>
                <a:t>人</a:t>
              </a:r>
              <a:endParaRPr kumimoji="1" lang="ja-JP" altLang="en-US" dirty="0"/>
            </a:p>
          </p:txBody>
        </p:sp>
      </p:grpSp>
      <p:grpSp>
        <p:nvGrpSpPr>
          <p:cNvPr id="14" name="グループ化 13"/>
          <p:cNvGrpSpPr/>
          <p:nvPr/>
        </p:nvGrpSpPr>
        <p:grpSpPr>
          <a:xfrm>
            <a:off x="4355976" y="3212976"/>
            <a:ext cx="1440160" cy="1274078"/>
            <a:chOff x="6120172" y="2924944"/>
            <a:chExt cx="1440160" cy="1274078"/>
          </a:xfrm>
        </p:grpSpPr>
        <p:pic>
          <p:nvPicPr>
            <p:cNvPr id="17" name="Picture 3" descr="初期費用を整理する"/>
            <p:cNvPicPr>
              <a:picLocks noChangeArrowheads="1"/>
            </p:cNvPicPr>
            <p:nvPr/>
          </p:nvPicPr>
          <p:blipFill rotWithShape="1"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76679" t="32477" r="16334" b="52980"/>
            <a:stretch/>
          </p:blipFill>
          <p:spPr bwMode="auto">
            <a:xfrm>
              <a:off x="6516252" y="2924944"/>
              <a:ext cx="648000" cy="720000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21" name="テキスト ボックス 20"/>
            <p:cNvSpPr txBox="1"/>
            <p:nvPr/>
          </p:nvSpPr>
          <p:spPr>
            <a:xfrm>
              <a:off x="6120172" y="3645024"/>
              <a:ext cx="14401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/>
                <a:t> </a:t>
              </a:r>
              <a:r>
                <a:rPr lang="ja-JP" altLang="en-US" sz="1200" dirty="0" err="1" smtClean="0"/>
                <a:t>ふど</a:t>
              </a:r>
              <a:r>
                <a:rPr lang="ja-JP" altLang="en-US" sz="1200" dirty="0"/>
                <a:t>うさんかいしゃ</a:t>
              </a:r>
              <a:endParaRPr lang="en-US" altLang="ja-JP" sz="1200" dirty="0" smtClean="0"/>
            </a:p>
            <a:p>
              <a:pPr algn="ctr"/>
              <a:r>
                <a:rPr lang="ja-JP" altLang="en-US" dirty="0"/>
                <a:t>不動産会社</a:t>
              </a:r>
              <a:endParaRPr kumimoji="1" lang="ja-JP" altLang="en-US" dirty="0"/>
            </a:p>
          </p:txBody>
        </p:sp>
      </p:grpSp>
      <p:grpSp>
        <p:nvGrpSpPr>
          <p:cNvPr id="15" name="グループ化 14"/>
          <p:cNvGrpSpPr/>
          <p:nvPr/>
        </p:nvGrpSpPr>
        <p:grpSpPr>
          <a:xfrm>
            <a:off x="4355976" y="4509120"/>
            <a:ext cx="1440160" cy="1270102"/>
            <a:chOff x="6120172" y="4391146"/>
            <a:chExt cx="1440160" cy="1270102"/>
          </a:xfrm>
        </p:grpSpPr>
        <p:pic>
          <p:nvPicPr>
            <p:cNvPr id="1029" name="Picture 5"/>
            <p:cNvPicPr>
              <a:picLocks noChangeAspect="1" noChangeArrowheads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415709" y="4391146"/>
              <a:ext cx="849087" cy="8490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22" name="テキスト ボックス 21"/>
            <p:cNvSpPr txBox="1"/>
            <p:nvPr/>
          </p:nvSpPr>
          <p:spPr>
            <a:xfrm>
              <a:off x="6120172" y="5107250"/>
              <a:ext cx="1440160" cy="55399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ja-JP" altLang="en-US" sz="1200" dirty="0" smtClean="0"/>
                <a:t> </a:t>
              </a:r>
              <a:r>
                <a:rPr lang="ja-JP" altLang="en-US" sz="1200" dirty="0" err="1"/>
                <a:t>ほけん</a:t>
              </a:r>
              <a:r>
                <a:rPr lang="ja-JP" altLang="en-US" sz="1200" dirty="0" err="1" smtClean="0"/>
                <a:t>かいしゃ</a:t>
              </a:r>
              <a:endParaRPr lang="en-US" altLang="ja-JP" sz="1200" dirty="0" smtClean="0"/>
            </a:p>
            <a:p>
              <a:pPr algn="ctr"/>
              <a:r>
                <a:rPr lang="ja-JP" altLang="en-US" dirty="0"/>
                <a:t>保険</a:t>
              </a:r>
              <a:r>
                <a:rPr lang="ja-JP" altLang="en-US" dirty="0" smtClean="0"/>
                <a:t>会社</a:t>
              </a:r>
              <a:endParaRPr kumimoji="1" lang="ja-JP" altLang="en-US" dirty="0"/>
            </a:p>
          </p:txBody>
        </p:sp>
      </p:grpSp>
      <p:sp>
        <p:nvSpPr>
          <p:cNvPr id="9" name="ストライプ矢印 8"/>
          <p:cNvSpPr/>
          <p:nvPr/>
        </p:nvSpPr>
        <p:spPr>
          <a:xfrm rot="5400000">
            <a:off x="2481008" y="5454951"/>
            <a:ext cx="689594" cy="443079"/>
          </a:xfrm>
          <a:prstGeom prst="stripedRightArrow">
            <a:avLst/>
          </a:prstGeom>
          <a:solidFill>
            <a:srgbClr val="FF0000"/>
          </a:solidFill>
          <a:ln>
            <a:solidFill>
              <a:schemeClr val="bg2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2195736" y="44624"/>
            <a:ext cx="475252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ja-JP" altLang="en-US" sz="1200" b="1" dirty="0">
                <a:solidFill>
                  <a:srgbClr val="1F497D"/>
                </a:solidFill>
              </a:rPr>
              <a:t> </a:t>
            </a:r>
            <a:r>
              <a:rPr lang="ja-JP" altLang="en-US" sz="1200" b="1" dirty="0" smtClean="0">
                <a:solidFill>
                  <a:srgbClr val="1F497D"/>
                </a:solidFill>
              </a:rPr>
              <a:t>                                 </a:t>
            </a:r>
            <a:r>
              <a:rPr lang="ja-JP" altLang="en-US" sz="1200" dirty="0" smtClean="0">
                <a:solidFill>
                  <a:srgbClr val="1F497D"/>
                </a:solidFill>
              </a:rPr>
              <a:t>は</a:t>
            </a:r>
            <a:r>
              <a:rPr lang="ja-JP" altLang="en-US" sz="1200" dirty="0" err="1" smtClean="0">
                <a:solidFill>
                  <a:srgbClr val="1F497D"/>
                </a:solidFill>
              </a:rPr>
              <a:t>ら</a:t>
            </a:r>
            <a:r>
              <a:rPr lang="ja-JP" altLang="en-US" sz="1200" dirty="0" smtClean="0">
                <a:solidFill>
                  <a:srgbClr val="1F497D"/>
                </a:solidFill>
              </a:rPr>
              <a:t>               かね       けい  </a:t>
            </a:r>
            <a:r>
              <a:rPr lang="ja-JP" altLang="en-US" sz="1200" dirty="0" err="1" smtClean="0">
                <a:solidFill>
                  <a:srgbClr val="1F497D"/>
                </a:solidFill>
              </a:rPr>
              <a:t>さん</a:t>
            </a:r>
            <a:endParaRPr lang="en-US" altLang="ja-JP" sz="1200" dirty="0">
              <a:solidFill>
                <a:srgbClr val="1F497D"/>
              </a:solidFill>
            </a:endParaRPr>
          </a:p>
          <a:p>
            <a:pPr lvl="0"/>
            <a:r>
              <a:rPr lang="ja-JP" altLang="en-US" sz="2400" b="1" dirty="0">
                <a:solidFill>
                  <a:srgbClr val="1F497D"/>
                </a:solidFill>
              </a:rPr>
              <a:t>はじめに払うお金を計算してみよう</a:t>
            </a:r>
            <a:endParaRPr kumimoji="1" lang="ja-JP" altLang="en-US" sz="2400" dirty="0"/>
          </a:p>
        </p:txBody>
      </p:sp>
      <p:sp>
        <p:nvSpPr>
          <p:cNvPr id="27" name="正方形/長方形 26"/>
          <p:cNvSpPr/>
          <p:nvPr/>
        </p:nvSpPr>
        <p:spPr>
          <a:xfrm>
            <a:off x="1835696" y="1052736"/>
            <a:ext cx="1944000" cy="504056"/>
          </a:xfrm>
          <a:prstGeom prst="rect">
            <a:avLst/>
          </a:prstGeom>
          <a:solidFill>
            <a:schemeClr val="bg1"/>
          </a:solidFill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ja-JP" altLang="en-US" sz="1100" dirty="0">
                <a:solidFill>
                  <a:srgbClr val="FF0000"/>
                </a:solidFill>
                <a:latin typeface="+mj-ea"/>
                <a:ea typeface="+mj-ea"/>
              </a:rPr>
              <a:t>ちん</a:t>
            </a:r>
            <a:r>
              <a:rPr lang="ja-JP" altLang="en-US" sz="1100" dirty="0" smtClean="0">
                <a:solidFill>
                  <a:srgbClr val="FF0000"/>
                </a:solidFill>
                <a:latin typeface="+mj-ea"/>
                <a:ea typeface="+mj-ea"/>
              </a:rPr>
              <a:t>りょう                    つき</a:t>
            </a:r>
            <a:endParaRPr kumimoji="1" lang="en-US" altLang="ja-JP" sz="1100" dirty="0" smtClean="0">
              <a:solidFill>
                <a:srgbClr val="FF0000"/>
              </a:solidFill>
              <a:latin typeface="+mj-ea"/>
              <a:ea typeface="+mj-ea"/>
            </a:endParaRPr>
          </a:p>
          <a:p>
            <a:pPr algn="ctr"/>
            <a:r>
              <a:rPr lang="ja-JP" altLang="en-US" b="1" dirty="0" smtClean="0">
                <a:solidFill>
                  <a:srgbClr val="FF0000"/>
                </a:solidFill>
              </a:rPr>
              <a:t>賃料</a:t>
            </a:r>
            <a:r>
              <a:rPr lang="en-US" altLang="ja-JP" b="1" dirty="0" smtClean="0">
                <a:solidFill>
                  <a:srgbClr val="FF0000"/>
                </a:solidFill>
              </a:rPr>
              <a:t>\60,000/</a:t>
            </a:r>
            <a:r>
              <a:rPr lang="ja-JP" altLang="en-US" b="1" dirty="0">
                <a:solidFill>
                  <a:srgbClr val="FF0000"/>
                </a:solidFill>
              </a:rPr>
              <a:t>月</a:t>
            </a:r>
            <a:endParaRPr lang="en-US" altLang="ja-JP" b="1" dirty="0" smtClean="0">
              <a:solidFill>
                <a:srgbClr val="FF0000"/>
              </a:solidFill>
            </a:endParaRPr>
          </a:p>
        </p:txBody>
      </p:sp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3785504"/>
              </p:ext>
            </p:extLst>
          </p:nvPr>
        </p:nvGraphicFramePr>
        <p:xfrm>
          <a:off x="5796136" y="2227569"/>
          <a:ext cx="3240359" cy="393773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68152"/>
                <a:gridCol w="864096"/>
                <a:gridCol w="1008111"/>
              </a:tblGrid>
              <a:tr h="651227">
                <a:tc>
                  <a:txBody>
                    <a:bodyPr/>
                    <a:lstStyle/>
                    <a:p>
                      <a:r>
                        <a:rPr kumimoji="1" lang="ja-JP" altLang="en-US" sz="1000" b="0" dirty="0" err="1" smtClean="0">
                          <a:solidFill>
                            <a:schemeClr val="tx1"/>
                          </a:solidFill>
                        </a:rPr>
                        <a:t>しききん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敷金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             </a:t>
                      </a:r>
                      <a:r>
                        <a:rPr kumimoji="1" lang="ja-JP" altLang="en-US" sz="1000" b="0" dirty="0" err="1" smtClean="0">
                          <a:solidFill>
                            <a:schemeClr val="tx1"/>
                          </a:solidFill>
                        </a:rPr>
                        <a:t>げつ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２か月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\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1227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れいきん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礼金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             </a:t>
                      </a:r>
                      <a:r>
                        <a:rPr kumimoji="1" lang="ja-JP" alt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げつ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１か月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\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1227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ちゅうかいてすうりょう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仲介手数料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              </a:t>
                      </a:r>
                      <a:r>
                        <a:rPr kumimoji="1" lang="ja-JP" altLang="en-US" sz="10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prstClr val="black"/>
                          </a:solidFill>
                          <a:effectLst/>
                          <a:uLnTx/>
                          <a:uFillTx/>
                          <a:latin typeface="+mn-lt"/>
                          <a:ea typeface="+mn-ea"/>
                        </a:rPr>
                        <a:t>げつ</a:t>
                      </a:r>
                      <a:endParaRPr kumimoji="1" lang="en-US" altLang="ja-JP" sz="14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１か月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\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1227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ほけんりょう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保険料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600" b="0" dirty="0" smtClean="0">
                          <a:solidFill>
                            <a:schemeClr val="tx1"/>
                          </a:solidFill>
                        </a:rPr>
                        <a:t>\20,000</a:t>
                      </a:r>
                    </a:p>
                    <a:p>
                      <a:r>
                        <a:rPr kumimoji="1" lang="ja-JP" altLang="en-US" sz="1000" b="0" baseline="0" dirty="0" smtClean="0">
                          <a:solidFill>
                            <a:schemeClr val="tx1"/>
                          </a:solidFill>
                        </a:rPr>
                        <a:t>       </a:t>
                      </a:r>
                      <a:r>
                        <a:rPr kumimoji="1" lang="ja-JP" altLang="en-US" sz="1000" b="0" dirty="0" err="1" smtClean="0">
                          <a:solidFill>
                            <a:schemeClr val="tx1"/>
                          </a:solidFill>
                        </a:rPr>
                        <a:t>ねんぶん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pPr algn="ctr"/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２年分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\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1227"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651227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</a:rPr>
                        <a:t>ごうけい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</a:endParaRPr>
                    </a:p>
                    <a:p>
                      <a:r>
                        <a:rPr kumimoji="1" lang="ja-JP" altLang="en-US" sz="1400" b="0" dirty="0" smtClean="0">
                          <a:solidFill>
                            <a:schemeClr val="tx1"/>
                          </a:solidFill>
                        </a:rPr>
                        <a:t>合計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b="0" dirty="0" smtClean="0">
                          <a:solidFill>
                            <a:schemeClr val="tx1"/>
                          </a:solidFill>
                        </a:rPr>
                        <a:t>\</a:t>
                      </a:r>
                      <a:endParaRPr kumimoji="1" lang="ja-JP" altLang="en-US" sz="1400" b="0" dirty="0">
                        <a:solidFill>
                          <a:schemeClr val="tx1"/>
                        </a:solidFill>
                      </a:endParaRPr>
                    </a:p>
                  </a:txBody>
                  <a:tcPr marL="36000" marR="36000" marT="36000" marB="3600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25" name="角丸四角形吹き出し 24"/>
          <p:cNvSpPr/>
          <p:nvPr/>
        </p:nvSpPr>
        <p:spPr>
          <a:xfrm>
            <a:off x="72008" y="2420888"/>
            <a:ext cx="1187624" cy="648072"/>
          </a:xfrm>
          <a:prstGeom prst="wedgeRoundRectCallout">
            <a:avLst>
              <a:gd name="adj1" fmla="val 74050"/>
              <a:gd name="adj2" fmla="val -59916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36000" tIns="36000" rIns="36000" bIns="36000" rtlCol="0" anchor="ctr"/>
          <a:lstStyle/>
          <a:p>
            <a:r>
              <a:rPr lang="ja-JP" altLang="en-US" sz="900" dirty="0" smtClean="0">
                <a:solidFill>
                  <a:schemeClr val="tx1"/>
                </a:solidFill>
              </a:rPr>
              <a:t>なに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何もなければ</a:t>
            </a:r>
            <a:endParaRPr lang="en-US" altLang="ja-JP" sz="1100" dirty="0" smtClean="0">
              <a:solidFill>
                <a:schemeClr val="tx1"/>
              </a:solidFill>
            </a:endParaRPr>
          </a:p>
          <a:p>
            <a:r>
              <a:rPr lang="ja-JP" altLang="en-US" sz="900" dirty="0" smtClean="0">
                <a:solidFill>
                  <a:schemeClr val="tx1"/>
                </a:solidFill>
              </a:rPr>
              <a:t>かえ</a:t>
            </a:r>
            <a:endParaRPr lang="en-US" altLang="ja-JP" sz="900" dirty="0" smtClean="0">
              <a:solidFill>
                <a:schemeClr val="tx1"/>
              </a:solidFill>
            </a:endParaRPr>
          </a:p>
          <a:p>
            <a:r>
              <a:rPr lang="ja-JP" altLang="en-US" sz="1100" dirty="0" smtClean="0">
                <a:solidFill>
                  <a:schemeClr val="tx1"/>
                </a:solidFill>
              </a:rPr>
              <a:t>返してもらえる</a:t>
            </a:r>
            <a:endParaRPr kumimoji="1" lang="en-US" altLang="ja-JP" sz="1100" dirty="0" smtClean="0">
              <a:solidFill>
                <a:schemeClr val="tx1"/>
              </a:solidFill>
            </a:endParaRPr>
          </a:p>
        </p:txBody>
      </p:sp>
      <p:pic>
        <p:nvPicPr>
          <p:cNvPr id="2050" name="Picture 2" descr="http://r01.isearch.c.yimg.jp/image?id=ac6cff12edf0eb042e871cbd586d220e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50259" y="60320"/>
            <a:ext cx="979338" cy="126126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http://msp.c.yimg.jp/yjimage?q=kg8km5cXyLHv2jdajpTGnqqh4yxSNexniiu0kHSrKBK72QUIoQHM76k2ZxqmaXoO9crd3D.oXvSg.gHPhRb_2LbM2D75X_1zAvmNca1fMxIcB4Szl2g_K8k_5cCgKJ2Z&amp;sig=12r0gu8i7&amp;x=170&amp;y=119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6229470"/>
            <a:ext cx="897899" cy="62853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7100" y="984983"/>
            <a:ext cx="925637" cy="9318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8475742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テキスト ボックス 3"/>
          <p:cNvSpPr txBox="1"/>
          <p:nvPr/>
        </p:nvSpPr>
        <p:spPr>
          <a:xfrm>
            <a:off x="0" y="0"/>
            <a:ext cx="3491880" cy="68760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                き    ぼう                 へ     や</a:t>
            </a:r>
            <a:endParaRPr kumimoji="1" lang="en-US" altLang="ja-JP" sz="1000" dirty="0" smtClean="0">
              <a:latin typeface="+mn-ea"/>
            </a:endParaRPr>
          </a:p>
          <a:p>
            <a:pPr algn="ctr"/>
            <a:r>
              <a:rPr kumimoji="1" lang="ja-JP" altLang="en-US" sz="2400" dirty="0" smtClean="0">
                <a:solidFill>
                  <a:schemeClr val="tx2"/>
                </a:solidFill>
                <a:latin typeface="+mn-ea"/>
              </a:rPr>
              <a:t>希望する部屋は？</a:t>
            </a:r>
            <a:endParaRPr kumimoji="1" lang="en-US" altLang="ja-JP" sz="2400" dirty="0" smtClean="0">
              <a:solidFill>
                <a:schemeClr val="tx2"/>
              </a:solidFill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         </a:t>
            </a:r>
            <a:r>
              <a:rPr lang="ja-JP" altLang="en-US" sz="1000" dirty="0" err="1" smtClean="0">
                <a:latin typeface="+mn-ea"/>
              </a:rPr>
              <a:t>ばしょ</a:t>
            </a:r>
            <a:endParaRPr kumimoji="1" lang="en-US" altLang="ja-JP" sz="1000" dirty="0" smtClean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+mn-ea"/>
              </a:rPr>
              <a:t>場所 </a:t>
            </a:r>
            <a:r>
              <a:rPr lang="ja-JP" altLang="en-US" sz="1000" dirty="0" smtClean="0">
                <a:latin typeface="+mn-ea"/>
              </a:rPr>
              <a:t>①</a:t>
            </a:r>
            <a:endParaRPr lang="en-US" altLang="ja-JP" sz="10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                                  </a:t>
            </a:r>
            <a:r>
              <a:rPr lang="ja-JP" altLang="en-US" sz="1000" dirty="0" err="1" smtClean="0">
                <a:latin typeface="+mn-ea"/>
              </a:rPr>
              <a:t>え</a:t>
            </a:r>
            <a:r>
              <a:rPr lang="ja-JP" altLang="en-US" sz="1000" dirty="0" smtClean="0">
                <a:latin typeface="+mn-ea"/>
              </a:rPr>
              <a:t>き        と ほ               ふん いない</a:t>
            </a:r>
            <a:endParaRPr lang="en-US" altLang="ja-JP" sz="1000" dirty="0" smtClean="0">
              <a:latin typeface="+mn-ea"/>
            </a:endParaRPr>
          </a:p>
          <a:p>
            <a:pPr lvl="1"/>
            <a:r>
              <a:rPr lang="ja-JP" altLang="en-US" sz="1400" dirty="0" smtClean="0">
                <a:latin typeface="+mn-ea"/>
              </a:rPr>
              <a:t>（</a:t>
            </a:r>
            <a:r>
              <a:rPr lang="ja-JP" altLang="en-US" sz="1000" dirty="0">
                <a:latin typeface="+mn-ea"/>
              </a:rPr>
              <a:t> </a:t>
            </a:r>
            <a:r>
              <a:rPr lang="ja-JP" altLang="en-US" sz="1000" dirty="0" smtClean="0">
                <a:latin typeface="+mn-ea"/>
              </a:rPr>
              <a:t>      </a:t>
            </a:r>
            <a:r>
              <a:rPr lang="ja-JP" altLang="en-US" sz="1400" dirty="0" smtClean="0">
                <a:latin typeface="+mn-ea"/>
              </a:rPr>
              <a:t>        ）駅より徒歩（       ）分以内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        ま  </a:t>
            </a:r>
            <a:r>
              <a:rPr lang="ja-JP" altLang="en-US" sz="1000" dirty="0" err="1" smtClean="0">
                <a:latin typeface="+mn-ea"/>
              </a:rPr>
              <a:t>ど</a:t>
            </a:r>
            <a:endParaRPr lang="en-US" altLang="ja-JP" sz="1000" dirty="0" smtClean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+mn-ea"/>
              </a:rPr>
              <a:t>間取り </a:t>
            </a:r>
            <a:r>
              <a:rPr lang="ja-JP" altLang="en-US" sz="1000" dirty="0" smtClean="0">
                <a:latin typeface="+mn-ea"/>
              </a:rPr>
              <a:t>②</a:t>
            </a:r>
            <a:endParaRPr lang="en-US" altLang="ja-JP" sz="1000" dirty="0" smtClean="0">
              <a:latin typeface="+mn-ea"/>
            </a:endParaRPr>
          </a:p>
          <a:p>
            <a:pPr lvl="1"/>
            <a:r>
              <a:rPr lang="ja-JP" altLang="en-US" sz="1400" dirty="0" smtClean="0">
                <a:latin typeface="+mn-ea"/>
              </a:rPr>
              <a:t>□ワンルーム</a:t>
            </a:r>
            <a:r>
              <a:rPr lang="en-US" altLang="ja-JP" sz="1400" dirty="0" smtClean="0">
                <a:latin typeface="+mn-ea"/>
              </a:rPr>
              <a:t>	</a:t>
            </a:r>
            <a:r>
              <a:rPr lang="ja-JP" altLang="en-US" sz="1400" dirty="0" smtClean="0">
                <a:latin typeface="+mn-ea"/>
              </a:rPr>
              <a:t>□</a:t>
            </a:r>
            <a:r>
              <a:rPr lang="ja-JP" altLang="en-US" sz="1400" dirty="0">
                <a:latin typeface="+mn-ea"/>
              </a:rPr>
              <a:t>２ＤＫ</a:t>
            </a:r>
            <a:endParaRPr lang="en-US" altLang="ja-JP" sz="1400" dirty="0" smtClean="0">
              <a:latin typeface="+mn-ea"/>
            </a:endParaRPr>
          </a:p>
          <a:p>
            <a:pPr lvl="1"/>
            <a:r>
              <a:rPr lang="ja-JP" altLang="en-US" sz="1400" dirty="0" smtClean="0">
                <a:latin typeface="+mn-ea"/>
              </a:rPr>
              <a:t>□１Ｋ</a:t>
            </a:r>
            <a:r>
              <a:rPr lang="en-US" altLang="ja-JP" sz="1400" dirty="0" smtClean="0">
                <a:latin typeface="+mn-ea"/>
              </a:rPr>
              <a:t>		</a:t>
            </a:r>
            <a:r>
              <a:rPr lang="ja-JP" altLang="en-US" sz="1400" dirty="0" smtClean="0">
                <a:latin typeface="+mn-ea"/>
              </a:rPr>
              <a:t>□２ＬＤＫ</a:t>
            </a:r>
            <a:endParaRPr lang="en-US" altLang="ja-JP" sz="1400" dirty="0" smtClean="0">
              <a:latin typeface="+mn-ea"/>
            </a:endParaRPr>
          </a:p>
          <a:p>
            <a:pPr lvl="1"/>
            <a:r>
              <a:rPr lang="ja-JP" altLang="en-US" sz="1400" dirty="0" smtClean="0">
                <a:latin typeface="+mn-ea"/>
              </a:rPr>
              <a:t>□１ＤＫ</a:t>
            </a:r>
            <a:r>
              <a:rPr lang="en-US" altLang="ja-JP" sz="1400" dirty="0" smtClean="0">
                <a:latin typeface="+mn-ea"/>
              </a:rPr>
              <a:t>	</a:t>
            </a:r>
            <a:r>
              <a:rPr lang="ja-JP" altLang="en-US" sz="1400" dirty="0" smtClean="0">
                <a:latin typeface="+mn-ea"/>
              </a:rPr>
              <a:t>□３ＬＤＫ</a:t>
            </a:r>
            <a:endParaRPr lang="en-US" altLang="ja-JP" sz="14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      かい</a:t>
            </a:r>
            <a:r>
              <a:rPr lang="ja-JP" altLang="en-US" sz="1000" dirty="0">
                <a:latin typeface="+mn-ea"/>
              </a:rPr>
              <a:t>すう</a:t>
            </a:r>
            <a:endParaRPr lang="en-US" altLang="ja-JP" sz="1000" dirty="0" smtClean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+mn-ea"/>
              </a:rPr>
              <a:t>階数 </a:t>
            </a:r>
            <a:r>
              <a:rPr lang="ja-JP" altLang="en-US" sz="1000" dirty="0" smtClean="0">
                <a:latin typeface="+mn-ea"/>
              </a:rPr>
              <a:t>③</a:t>
            </a:r>
            <a:endParaRPr lang="en-US" altLang="ja-JP" sz="10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                            かい</a:t>
            </a:r>
            <a:endParaRPr lang="en-US" altLang="ja-JP" sz="1000" dirty="0" smtClean="0">
              <a:latin typeface="+mn-ea"/>
            </a:endParaRPr>
          </a:p>
          <a:p>
            <a:pPr lvl="1"/>
            <a:r>
              <a:rPr lang="ja-JP" altLang="en-US" sz="1400" dirty="0" smtClean="0">
                <a:latin typeface="+mn-ea"/>
              </a:rPr>
              <a:t>（   </a:t>
            </a:r>
            <a:r>
              <a:rPr lang="en-US" altLang="ja-JP" sz="1400" dirty="0" smtClean="0">
                <a:latin typeface="+mn-ea"/>
              </a:rPr>
              <a:t>	</a:t>
            </a:r>
            <a:r>
              <a:rPr lang="ja-JP" altLang="en-US" sz="1400" dirty="0" smtClean="0">
                <a:latin typeface="+mn-ea"/>
              </a:rPr>
              <a:t>  ）階</a:t>
            </a:r>
            <a:endParaRPr lang="en-US" altLang="ja-JP" sz="1400" dirty="0" smtClean="0">
              <a:latin typeface="+mn-ea"/>
            </a:endParaRPr>
          </a:p>
          <a:p>
            <a:r>
              <a:rPr lang="en-US" altLang="ja-JP" sz="1000" dirty="0">
                <a:latin typeface="+mn-ea"/>
              </a:rPr>
              <a:t> </a:t>
            </a:r>
            <a:r>
              <a:rPr lang="en-US" altLang="ja-JP" sz="1000" dirty="0" smtClean="0">
                <a:latin typeface="+mn-ea"/>
              </a:rPr>
              <a:t>     </a:t>
            </a:r>
            <a:r>
              <a:rPr lang="ja-JP" altLang="en-US" sz="1000" dirty="0" smtClean="0">
                <a:latin typeface="+mn-ea"/>
              </a:rPr>
              <a:t>ちんりょう</a:t>
            </a:r>
            <a:endParaRPr lang="en-US" altLang="ja-JP" sz="1000" dirty="0" smtClean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+mn-ea"/>
              </a:rPr>
              <a:t>賃料 </a:t>
            </a:r>
            <a:r>
              <a:rPr lang="ja-JP" altLang="en-US" sz="1000" dirty="0" smtClean="0">
                <a:latin typeface="+mn-ea"/>
              </a:rPr>
              <a:t>④</a:t>
            </a:r>
            <a:endParaRPr lang="en-US" altLang="ja-JP" sz="1000" dirty="0" smtClean="0">
              <a:latin typeface="+mn-ea"/>
            </a:endParaRPr>
          </a:p>
          <a:p>
            <a:pPr lvl="1"/>
            <a:r>
              <a:rPr lang="ja-JP" altLang="en-US" sz="1000" dirty="0" smtClean="0">
                <a:latin typeface="+mn-ea"/>
              </a:rPr>
              <a:t>つき                       えん い </a:t>
            </a:r>
            <a:r>
              <a:rPr lang="ja-JP" altLang="en-US" sz="1000" dirty="0" err="1" smtClean="0">
                <a:latin typeface="+mn-ea"/>
              </a:rPr>
              <a:t>か</a:t>
            </a:r>
            <a:endParaRPr lang="en-US" altLang="ja-JP" sz="1000" dirty="0" smtClean="0">
              <a:latin typeface="+mn-ea"/>
            </a:endParaRPr>
          </a:p>
          <a:p>
            <a:pPr lvl="1"/>
            <a:r>
              <a:rPr lang="ja-JP" altLang="en-US" sz="1400" dirty="0" smtClean="0">
                <a:latin typeface="+mn-ea"/>
              </a:rPr>
              <a:t>月（               ）円以下</a:t>
            </a:r>
            <a:endParaRPr lang="en-US" altLang="ja-JP" sz="1400" dirty="0">
              <a:latin typeface="+mn-ea"/>
            </a:endParaRPr>
          </a:p>
          <a:p>
            <a:r>
              <a:rPr lang="en-US" altLang="ja-JP" sz="1000" dirty="0" smtClean="0">
                <a:latin typeface="+mn-ea"/>
              </a:rPr>
              <a:t>                 </a:t>
            </a:r>
            <a:r>
              <a:rPr lang="ja-JP" altLang="en-US" sz="1000" dirty="0" smtClean="0">
                <a:latin typeface="+mn-ea"/>
              </a:rPr>
              <a:t>た      </a:t>
            </a:r>
            <a:r>
              <a:rPr lang="ja-JP" altLang="en-US" sz="1000" dirty="0" err="1" smtClean="0">
                <a:latin typeface="+mn-ea"/>
              </a:rPr>
              <a:t>きぼう</a:t>
            </a:r>
            <a:endParaRPr lang="en-US" altLang="ja-JP" sz="1000" dirty="0" smtClean="0">
              <a:latin typeface="+mn-ea"/>
            </a:endParaRPr>
          </a:p>
          <a:p>
            <a:pPr marL="285750" indent="-285750">
              <a:buFont typeface="Wingdings" panose="05000000000000000000" pitchFamily="2" charset="2"/>
              <a:buChar char="u"/>
            </a:pPr>
            <a:r>
              <a:rPr lang="ja-JP" altLang="en-US" sz="1400" dirty="0" smtClean="0">
                <a:latin typeface="+mn-ea"/>
              </a:rPr>
              <a:t>その他の希望 </a:t>
            </a:r>
            <a:r>
              <a:rPr lang="ja-JP" altLang="en-US" sz="1000" dirty="0" smtClean="0">
                <a:latin typeface="+mn-ea"/>
              </a:rPr>
              <a:t>⑤</a:t>
            </a:r>
            <a:endParaRPr lang="en-US" altLang="ja-JP" sz="1000" dirty="0" smtClean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                  しょうが</a:t>
            </a:r>
            <a:r>
              <a:rPr lang="ja-JP" altLang="en-US" sz="1000" dirty="0" err="1" smtClean="0">
                <a:latin typeface="+mn-ea"/>
              </a:rPr>
              <a:t>っ</a:t>
            </a:r>
            <a:r>
              <a:rPr lang="ja-JP" altLang="en-US" sz="1000" dirty="0" smtClean="0">
                <a:latin typeface="+mn-ea"/>
              </a:rPr>
              <a:t>こう       ぷんいない</a:t>
            </a:r>
            <a:endParaRPr lang="en-US" altLang="ja-JP" sz="1000" dirty="0" smtClean="0">
              <a:latin typeface="+mn-ea"/>
            </a:endParaRPr>
          </a:p>
          <a:p>
            <a:pPr lvl="1"/>
            <a:r>
              <a:rPr lang="ja-JP" altLang="en-US" sz="1400" dirty="0" smtClean="0">
                <a:latin typeface="+mn-ea"/>
              </a:rPr>
              <a:t>□小学校まで１０分以内</a:t>
            </a:r>
            <a:endParaRPr lang="en-US" altLang="ja-JP" sz="1400" dirty="0">
              <a:latin typeface="+mn-ea"/>
            </a:endParaRPr>
          </a:p>
          <a:p>
            <a:r>
              <a:rPr lang="ja-JP" altLang="en-US" sz="1000" dirty="0" smtClean="0">
                <a:latin typeface="+mn-ea"/>
              </a:rPr>
              <a:t>                 こん</a:t>
            </a:r>
            <a:r>
              <a:rPr lang="ja-JP" altLang="en-US" sz="1000" dirty="0" err="1" smtClean="0">
                <a:latin typeface="+mn-ea"/>
              </a:rPr>
              <a:t>びに</a:t>
            </a:r>
            <a:r>
              <a:rPr lang="ja-JP" altLang="en-US" sz="1000" dirty="0" smtClean="0">
                <a:latin typeface="+mn-ea"/>
              </a:rPr>
              <a:t>     </a:t>
            </a:r>
            <a:r>
              <a:rPr lang="ja-JP" altLang="en-US" sz="1000" dirty="0" err="1" smtClean="0">
                <a:latin typeface="+mn-ea"/>
              </a:rPr>
              <a:t>す</a:t>
            </a:r>
            <a:r>
              <a:rPr lang="ja-JP" altLang="en-US" sz="1000" dirty="0" smtClean="0">
                <a:latin typeface="+mn-ea"/>
              </a:rPr>
              <a:t>ー</a:t>
            </a:r>
            <a:r>
              <a:rPr lang="ja-JP" altLang="en-US" sz="1000" dirty="0" err="1" smtClean="0">
                <a:latin typeface="+mn-ea"/>
              </a:rPr>
              <a:t>ぱ</a:t>
            </a:r>
            <a:r>
              <a:rPr lang="ja-JP" altLang="en-US" sz="1000" dirty="0" smtClean="0">
                <a:latin typeface="+mn-ea"/>
              </a:rPr>
              <a:t>ー         </a:t>
            </a:r>
            <a:r>
              <a:rPr lang="ja-JP" altLang="en-US" sz="1000" dirty="0" err="1" smtClean="0">
                <a:latin typeface="+mn-ea"/>
              </a:rPr>
              <a:t>ちか</a:t>
            </a:r>
            <a:endParaRPr lang="en-US" altLang="ja-JP" sz="1000" dirty="0" smtClean="0">
              <a:latin typeface="+mn-ea"/>
            </a:endParaRPr>
          </a:p>
          <a:p>
            <a:pPr lvl="1"/>
            <a:r>
              <a:rPr lang="ja-JP" altLang="en-US" sz="1400" dirty="0" smtClean="0">
                <a:latin typeface="+mn-ea"/>
              </a:rPr>
              <a:t>□コンビニ、スーパーが近くにある</a:t>
            </a:r>
            <a:endParaRPr lang="en-US" altLang="ja-JP" sz="1400" dirty="0" smtClean="0">
              <a:latin typeface="+mn-ea"/>
            </a:endParaRPr>
          </a:p>
          <a:p>
            <a:pPr lvl="1"/>
            <a:r>
              <a:rPr lang="ja-JP" altLang="en-US" sz="1000" dirty="0" smtClean="0">
                <a:latin typeface="+mn-ea"/>
              </a:rPr>
              <a:t>    </a:t>
            </a:r>
            <a:r>
              <a:rPr lang="ja-JP" altLang="en-US" sz="1000" dirty="0" err="1" smtClean="0">
                <a:latin typeface="+mn-ea"/>
              </a:rPr>
              <a:t>びょう</a:t>
            </a:r>
            <a:r>
              <a:rPr lang="ja-JP" altLang="en-US" sz="1000" dirty="0" smtClean="0">
                <a:latin typeface="+mn-ea"/>
              </a:rPr>
              <a:t>いん ちか</a:t>
            </a:r>
            <a:endParaRPr lang="en-US" altLang="ja-JP" sz="1000" dirty="0" smtClean="0">
              <a:latin typeface="+mn-ea"/>
            </a:endParaRPr>
          </a:p>
          <a:p>
            <a:pPr lvl="1"/>
            <a:r>
              <a:rPr lang="ja-JP" altLang="en-US" sz="1400" dirty="0" smtClean="0">
                <a:latin typeface="+mn-ea"/>
              </a:rPr>
              <a:t>□病院が近くにある</a:t>
            </a:r>
            <a:endParaRPr lang="en-US" altLang="ja-JP" sz="1400" dirty="0" smtClean="0">
              <a:latin typeface="+mn-ea"/>
            </a:endParaRPr>
          </a:p>
          <a:p>
            <a:pPr lvl="1"/>
            <a:r>
              <a:rPr lang="ja-JP" altLang="en-US" sz="1000" dirty="0" smtClean="0">
                <a:latin typeface="+mn-ea"/>
              </a:rPr>
              <a:t>     お </a:t>
            </a:r>
            <a:r>
              <a:rPr lang="ja-JP" altLang="en-US" sz="1000" dirty="0" err="1" smtClean="0">
                <a:latin typeface="+mn-ea"/>
              </a:rPr>
              <a:t>ー</a:t>
            </a:r>
            <a:r>
              <a:rPr lang="ja-JP" altLang="en-US" sz="1000" dirty="0" smtClean="0">
                <a:latin typeface="+mn-ea"/>
              </a:rPr>
              <a:t> と ろ っ く  </a:t>
            </a:r>
            <a:r>
              <a:rPr lang="ja-JP" altLang="en-US" sz="1000" dirty="0" err="1" smtClean="0">
                <a:latin typeface="+mn-ea"/>
              </a:rPr>
              <a:t>つ</a:t>
            </a:r>
            <a:endParaRPr lang="en-US" altLang="ja-JP" sz="1000" dirty="0" smtClean="0">
              <a:latin typeface="+mn-ea"/>
            </a:endParaRPr>
          </a:p>
          <a:p>
            <a:pPr lvl="1"/>
            <a:r>
              <a:rPr lang="ja-JP" altLang="en-US" sz="1400" dirty="0" smtClean="0">
                <a:latin typeface="+mn-ea"/>
              </a:rPr>
              <a:t>□オートロック付き</a:t>
            </a:r>
            <a:endParaRPr lang="en-US" altLang="ja-JP" sz="1400" dirty="0">
              <a:latin typeface="+mn-ea"/>
            </a:endParaRPr>
          </a:p>
          <a:p>
            <a:pPr lvl="1"/>
            <a:r>
              <a:rPr lang="ja-JP" altLang="en-US" sz="1000" dirty="0" smtClean="0">
                <a:latin typeface="+mn-ea"/>
              </a:rPr>
              <a:t>     え あ こ ん </a:t>
            </a:r>
            <a:r>
              <a:rPr lang="ja-JP" altLang="en-US" sz="1000" dirty="0" err="1" smtClean="0">
                <a:latin typeface="+mn-ea"/>
              </a:rPr>
              <a:t>つ</a:t>
            </a:r>
            <a:endParaRPr lang="en-US" altLang="ja-JP" sz="1000" dirty="0" smtClean="0">
              <a:latin typeface="+mn-ea"/>
            </a:endParaRPr>
          </a:p>
          <a:p>
            <a:pPr lvl="1"/>
            <a:r>
              <a:rPr lang="ja-JP" altLang="en-US" sz="1400" dirty="0" smtClean="0">
                <a:latin typeface="+mn-ea"/>
              </a:rPr>
              <a:t>□エアコン付き</a:t>
            </a:r>
            <a:endParaRPr lang="en-US" altLang="ja-JP" sz="1400" dirty="0" smtClean="0">
              <a:latin typeface="+mn-ea"/>
            </a:endParaRPr>
          </a:p>
          <a:p>
            <a:pPr lvl="1"/>
            <a:r>
              <a:rPr lang="ja-JP" altLang="en-US" sz="1000" dirty="0" smtClean="0">
                <a:latin typeface="+mn-ea"/>
              </a:rPr>
              <a:t>  ちゅう</a:t>
            </a:r>
            <a:r>
              <a:rPr lang="ja-JP" altLang="en-US" sz="1000" dirty="0" err="1" smtClean="0">
                <a:latin typeface="+mn-ea"/>
              </a:rPr>
              <a:t>しゃじょ</a:t>
            </a:r>
            <a:r>
              <a:rPr lang="ja-JP" altLang="en-US" sz="1000" dirty="0" smtClean="0">
                <a:latin typeface="+mn-ea"/>
              </a:rPr>
              <a:t>うつ</a:t>
            </a:r>
            <a:endParaRPr lang="en-US" altLang="ja-JP" sz="1000" dirty="0" smtClean="0">
              <a:latin typeface="+mn-ea"/>
            </a:endParaRPr>
          </a:p>
          <a:p>
            <a:pPr lvl="1"/>
            <a:r>
              <a:rPr lang="ja-JP" altLang="en-US" sz="1400" dirty="0" smtClean="0">
                <a:latin typeface="+mn-ea"/>
              </a:rPr>
              <a:t>□駐車場付き</a:t>
            </a:r>
            <a:endParaRPr lang="en-US" altLang="ja-JP" sz="1400" dirty="0" smtClean="0">
              <a:latin typeface="+mn-ea"/>
            </a:endParaRPr>
          </a:p>
          <a:p>
            <a:pPr lvl="1"/>
            <a:endParaRPr lang="en-US" altLang="ja-JP" sz="1000" dirty="0" smtClean="0">
              <a:latin typeface="+mn-ea"/>
            </a:endParaRPr>
          </a:p>
          <a:p>
            <a:pPr lvl="1"/>
            <a:r>
              <a:rPr lang="ja-JP" altLang="en-US" sz="1400" dirty="0" smtClean="0">
                <a:latin typeface="+mn-ea"/>
              </a:rPr>
              <a:t>□（</a:t>
            </a:r>
            <a:r>
              <a:rPr lang="en-US" altLang="ja-JP" sz="1400" dirty="0" smtClean="0">
                <a:latin typeface="+mn-ea"/>
              </a:rPr>
              <a:t>	   </a:t>
            </a:r>
            <a:r>
              <a:rPr lang="ja-JP" altLang="en-US" sz="1400" dirty="0" smtClean="0">
                <a:latin typeface="+mn-ea"/>
              </a:rPr>
              <a:t>　　　　　　             　　</a:t>
            </a:r>
            <a:r>
              <a:rPr lang="en-US" altLang="ja-JP" sz="1400" dirty="0" smtClean="0">
                <a:latin typeface="+mn-ea"/>
              </a:rPr>
              <a:t>	</a:t>
            </a:r>
            <a:r>
              <a:rPr lang="ja-JP" altLang="en-US" sz="1400" dirty="0" smtClean="0">
                <a:latin typeface="+mn-ea"/>
              </a:rPr>
              <a:t>）</a:t>
            </a:r>
            <a:endParaRPr lang="en-US" altLang="ja-JP" sz="1400" dirty="0" smtClean="0">
              <a:latin typeface="+mn-ea"/>
            </a:endParaRP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75470150"/>
              </p:ext>
            </p:extLst>
          </p:nvPr>
        </p:nvGraphicFramePr>
        <p:xfrm>
          <a:off x="3563888" y="576063"/>
          <a:ext cx="5544616" cy="623731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668400"/>
                <a:gridCol w="3876216"/>
              </a:tblGrid>
              <a:tr h="464481">
                <a:tc>
                  <a:txBody>
                    <a:bodyPr/>
                    <a:lstStyle/>
                    <a:p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  </a:t>
                      </a:r>
                      <a:r>
                        <a:rPr kumimoji="1" lang="ja-JP" altLang="en-US" sz="1000" b="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ふど</a:t>
                      </a:r>
                      <a:r>
                        <a:rPr kumimoji="1" lang="ja-JP" altLang="en-US" sz="10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うさん</a:t>
                      </a:r>
                      <a:endParaRPr kumimoji="1" lang="en-US" altLang="ja-JP" sz="1000" b="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よみかき不動産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200" b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いらっしゃいませ。</a:t>
                      </a:r>
                      <a:endParaRPr kumimoji="1" lang="ja-JP" altLang="en-US" sz="1200" b="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64481"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きゃく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お客さん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                  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え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き   ちか     へや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あの、（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①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）駅の近くで部屋をさがしているんですが。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65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ふど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うさん</a:t>
                      </a: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よみかき不動産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      ま ど          き ぼう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どのような間取りをご希望ですか。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65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きゃく</a:t>
                      </a: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お客さん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       た 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いぷ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②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）タイプがいいです。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65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ふど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うさん</a:t>
                      </a: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よみかき不動産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かいすう    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きぼう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階数のご希望はございますか。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65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きゃく</a:t>
                      </a: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お客さん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      かい                         （なければ）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（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③</a:t>
                      </a:r>
                      <a:r>
                        <a:rPr kumimoji="1" lang="ja-JP" altLang="en-US" sz="1200" baseline="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）階がいいです。／とくにありません。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65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ふど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うさん</a:t>
                      </a: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よみかき不動産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                       ちんりょう        くらい  かんが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わかりました。ところで賃料はいくら位をお考えですか。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65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きゃく</a:t>
                      </a: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お客さん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                          えんいか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できれば（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④ </a:t>
                      </a: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 ）円以下がいいです。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65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ふど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うさん</a:t>
                      </a: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よみかき不動産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000" dirty="0" smtClean="0">
                          <a:latin typeface="+mn-ea"/>
                          <a:ea typeface="+mn-ea"/>
                        </a:rPr>
                        <a:t>                            ほか なに       き ぼう</a:t>
                      </a:r>
                      <a:endParaRPr lang="en-US" altLang="ja-JP" sz="10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かしこまりました。他に何かご希望はございますか？</a:t>
                      </a:r>
                      <a:endParaRPr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65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きゃく</a:t>
                      </a: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お客さん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（</a:t>
                      </a:r>
                      <a:r>
                        <a:rPr lang="ja-JP" altLang="en-US" sz="1000" dirty="0" smtClean="0">
                          <a:latin typeface="+mn-ea"/>
                          <a:ea typeface="+mn-ea"/>
                        </a:rPr>
                        <a:t>⑤</a:t>
                      </a:r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                                 ）がいいです。</a:t>
                      </a:r>
                      <a:endParaRPr lang="en-US" altLang="ja-JP" sz="1200" dirty="0" smtClean="0">
                        <a:latin typeface="+mn-ea"/>
                        <a:ea typeface="+mn-ea"/>
                      </a:endParaRPr>
                    </a:p>
                    <a:p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それから（</a:t>
                      </a:r>
                      <a:r>
                        <a:rPr lang="ja-JP" altLang="en-US" sz="1000" dirty="0" smtClean="0">
                          <a:latin typeface="+mn-ea"/>
                          <a:ea typeface="+mn-ea"/>
                        </a:rPr>
                        <a:t>⑤</a:t>
                      </a:r>
                      <a:r>
                        <a:rPr lang="ja-JP" altLang="en-US" sz="1200" dirty="0" smtClean="0">
                          <a:latin typeface="+mn-ea"/>
                          <a:ea typeface="+mn-ea"/>
                        </a:rPr>
                        <a:t>　　　　　　　　　　　　　　　　　）がいいです。</a:t>
                      </a:r>
                      <a:endParaRPr lang="ja-JP" altLang="en-US" sz="1200" dirty="0"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829429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ふど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うさん</a:t>
                      </a: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よみかき不動産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                        ぶっけん   しょうかい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はい。それではいくつか物件をご紹介します。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                                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へや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らん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よろしかったら、これからお部屋をご覧になりますか。</a:t>
                      </a:r>
                      <a:endParaRPr kumimoji="1" lang="en-US" altLang="ja-JP" sz="12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497658">
                <a:tc>
                  <a:txBody>
                    <a:bodyPr/>
                    <a:lstStyle/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きゃく</a:t>
                      </a: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お客さん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             </a:t>
                      </a:r>
                      <a:r>
                        <a:rPr kumimoji="1" lang="ja-JP" altLang="en-US" sz="1000" dirty="0" err="1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ね</a:t>
                      </a:r>
                      <a:r>
                        <a:rPr kumimoji="1" lang="ja-JP" altLang="en-US" sz="10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が</a:t>
                      </a:r>
                      <a:endParaRPr kumimoji="1" lang="en-US" altLang="ja-JP" sz="1000" dirty="0" smtClean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  <a:p>
                      <a:r>
                        <a:rPr kumimoji="1" lang="ja-JP" altLang="en-US" sz="1200" dirty="0" smtClean="0">
                          <a:solidFill>
                            <a:schemeClr val="tx1"/>
                          </a:solidFill>
                          <a:latin typeface="+mn-ea"/>
                          <a:ea typeface="+mn-ea"/>
                        </a:rPr>
                        <a:t>はい、お願いします。</a:t>
                      </a:r>
                      <a:endParaRPr kumimoji="1" lang="ja-JP" altLang="en-US" sz="1200" dirty="0">
                        <a:solidFill>
                          <a:schemeClr val="tx1"/>
                        </a:solidFill>
                        <a:latin typeface="+mn-ea"/>
                        <a:ea typeface="+mn-ea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</a:tbl>
          </a:graphicData>
        </a:graphic>
      </p:graphicFrame>
      <p:sp>
        <p:nvSpPr>
          <p:cNvPr id="6" name="テキスト ボックス 5"/>
          <p:cNvSpPr txBox="1"/>
          <p:nvPr/>
        </p:nvSpPr>
        <p:spPr>
          <a:xfrm>
            <a:off x="3995936" y="9384"/>
            <a:ext cx="4464496" cy="6155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dirty="0" smtClean="0">
                <a:latin typeface="+mn-ea"/>
              </a:rPr>
              <a:t>  ふ   どう   さん   や                          </a:t>
            </a:r>
            <a:r>
              <a:rPr lang="ja-JP" altLang="en-US" sz="1000" dirty="0" err="1" smtClean="0">
                <a:latin typeface="+mn-ea"/>
              </a:rPr>
              <a:t>い</a:t>
            </a:r>
            <a:endParaRPr lang="en-US" altLang="ja-JP" sz="1000" dirty="0" smtClean="0">
              <a:latin typeface="+mn-ea"/>
            </a:endParaRPr>
          </a:p>
          <a:p>
            <a:r>
              <a:rPr kumimoji="1" lang="ja-JP" altLang="en-US" sz="2400" dirty="0" smtClean="0">
                <a:solidFill>
                  <a:schemeClr val="tx2"/>
                </a:solidFill>
                <a:latin typeface="+mn-ea"/>
              </a:rPr>
              <a:t>不動産屋さんに</a:t>
            </a:r>
            <a:r>
              <a:rPr lang="ja-JP" altLang="en-US" sz="2400" dirty="0" smtClean="0">
                <a:solidFill>
                  <a:schemeClr val="tx2"/>
                </a:solidFill>
                <a:latin typeface="+mn-ea"/>
              </a:rPr>
              <a:t>行って</a:t>
            </a:r>
            <a:r>
              <a:rPr kumimoji="1" lang="ja-JP" altLang="en-US" sz="2400" dirty="0" smtClean="0">
                <a:solidFill>
                  <a:schemeClr val="tx2"/>
                </a:solidFill>
                <a:latin typeface="+mn-ea"/>
              </a:rPr>
              <a:t>みよう！</a:t>
            </a:r>
            <a:endParaRPr kumimoji="1" lang="en-US" altLang="ja-JP" sz="2400" dirty="0" smtClean="0">
              <a:solidFill>
                <a:schemeClr val="tx2"/>
              </a:solidFill>
              <a:latin typeface="+mn-ea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43808" y="44624"/>
            <a:ext cx="720080" cy="5040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30" name="Picture 6" descr="http://msp.c.yimg.jp/yjimage?q=hq3fRPMXyLHAi9LE.xGdg_QbbSNRoXAUYA7IIydqfjcmrgxO_.sYOSbXkoIfy0OffoGYaAYD8PI8hGGasqVtvxRKd4723x9QCE9UTCvYPRdvHj7e5TP2hbt6u_.jrm5M7iY-&amp;sig=12tbhes1f&amp;x=75&amp;y=170">
            <a:hlinkClick r:id="" action="ppaction://noaction"/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76000" y="0"/>
            <a:ext cx="444706" cy="100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" descr="http://msp.c.yimg.jp/yjimage?q=rzEPtCcXyLG32X_JTD7eBIKeO6chARZdMdAUMD72MjZUBtoVL7eXrNmQnUvs8gZ2Tv2qvQr2M8EX2Z3icZu0QaZ7UTnB2QVo6yVHqlaBt52hUrDJJOobP7DQj.YYnyl.&amp;sig=12rp7vh4p&amp;x=112&amp;y=1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108000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2" descr="http://msp.c.yimg.jp/yjimage?q=rzEPtCcXyLG32X_JTD7eBIKeO6chARZdMdAUMD72MjZUBtoVL7eXrNmQnUvs8gZ2Tv2qvQr2M8EX2Z3icZu0QaZ7UTnB2QVo6yVHqlaBt52hUrDJJOobP7DQj.YYnyl.&amp;sig=12rp7vh4p&amp;x=112&amp;y=1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2060848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http://msp.c.yimg.jp/yjimage?q=rzEPtCcXyLG32X_JTD7eBIKeO6chARZdMdAUMD72MjZUBtoVL7eXrNmQnUvs8gZ2Tv2qvQr2M8EX2Z3icZu0QaZ7UTnB2QVo6yVHqlaBt52hUrDJJOobP7DQj.YYnyl.&amp;sig=12rp7vh4p&amp;x=112&amp;y=1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3069000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http://msp.c.yimg.jp/yjimage?q=rzEPtCcXyLG32X_JTD7eBIKeO6chARZdMdAUMD72MjZUBtoVL7eXrNmQnUvs8gZ2Tv2qvQr2M8EX2Z3icZu0QaZ7UTnB2QVo6yVHqlaBt52hUrDJJOobP7DQj.YYnyl.&amp;sig=12rp7vh4p&amp;x=112&amp;y=1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4077112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1" name="Picture 2" descr="http://msp.c.yimg.jp/yjimage?q=rzEPtCcXyLG32X_JTD7eBIKeO6chARZdMdAUMD72MjZUBtoVL7eXrNmQnUvs8gZ2Tv2qvQr2M8EX2Z3icZu0QaZ7UTnB2QVo6yVHqlaBt52hUrDJJOobP7DQj.YYnyl.&amp;sig=12rp7vh4p&amp;x=112&amp;y=1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5085224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2" name="Picture 2" descr="http://msp.c.yimg.jp/yjimage?q=rzEPtCcXyLG32X_JTD7eBIKeO6chARZdMdAUMD72MjZUBtoVL7eXrNmQnUvs8gZ2Tv2qvQr2M8EX2Z3icZu0QaZ7UTnB2QVo6yVHqlaBt52hUrDJJOobP7DQj.YYnyl.&amp;sig=12rp7vh4p&amp;x=112&amp;y=11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55976" y="6381368"/>
            <a:ext cx="360000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http://msp.c.yimg.jp/yjimage?q=SGllNFEXyLEoqOe_3mRkeMv.AuNlGnJsUritFfXMvlrux9kX3G6TcXAfIt1F8NkNG9y21CEE0Vl_I1FimU_fLQ05m15JP7aGlyUNx1MXNFEDoRfKidEeXnWmf5s_SS_E&amp;sig=12rl7t5km&amp;x=120&amp;y=16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365" y="648000"/>
            <a:ext cx="26341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4" descr="http://msp.c.yimg.jp/yjimage?q=SGllNFEXyLEoqOe_3mRkeMv.AuNlGnJsUritFfXMvlrux9kX3G6TcXAfIt1F8NkNG9y21CEE0Vl_I1FimU_fLQ05m15JP7aGlyUNx1MXNFEDoRfKidEeXnWmf5s_SS_E&amp;sig=12rl7t5km&amp;x=120&amp;y=16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365" y="1584000"/>
            <a:ext cx="26341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4" descr="http://msp.c.yimg.jp/yjimage?q=SGllNFEXyLEoqOe_3mRkeMv.AuNlGnJsUritFfXMvlrux9kX3G6TcXAfIt1F8NkNG9y21CEE0Vl_I1FimU_fLQ05m15JP7aGlyUNx1MXNFEDoRfKidEeXnWmf5s_SS_E&amp;sig=12rl7t5km&amp;x=120&amp;y=16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365" y="2556000"/>
            <a:ext cx="26341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6" name="Picture 4" descr="http://msp.c.yimg.jp/yjimage?q=SGllNFEXyLEoqOe_3mRkeMv.AuNlGnJsUritFfXMvlrux9kX3G6TcXAfIt1F8NkNG9y21CEE0Vl_I1FimU_fLQ05m15JP7aGlyUNx1MXNFEDoRfKidEeXnWmf5s_SS_E&amp;sig=12rl7t5km&amp;x=120&amp;y=16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365" y="3564000"/>
            <a:ext cx="26341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7" name="Picture 4" descr="http://msp.c.yimg.jp/yjimage?q=SGllNFEXyLEoqOe_3mRkeMv.AuNlGnJsUritFfXMvlrux9kX3G6TcXAfIt1F8NkNG9y21CEE0Vl_I1FimU_fLQ05m15JP7aGlyUNx1MXNFEDoRfKidEeXnWmf5s_SS_E&amp;sig=12rl7t5km&amp;x=120&amp;y=16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365" y="4572000"/>
            <a:ext cx="26341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8" name="Picture 4" descr="http://msp.c.yimg.jp/yjimage?q=SGllNFEXyLEoqOe_3mRkeMv.AuNlGnJsUritFfXMvlrux9kX3G6TcXAfIt1F8NkNG9y21CEE0Vl_I1FimU_fLQ05m15JP7aGlyUNx1MXNFEDoRfKidEeXnWmf5s_SS_E&amp;sig=12rl7t5km&amp;x=120&amp;y=164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8365" y="5796000"/>
            <a:ext cx="263415" cy="360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553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1833</TotalTime>
  <Words>946</Words>
  <Application>Microsoft Office PowerPoint</Application>
  <PresentationFormat>画面に合わせる (4:3)</PresentationFormat>
  <Paragraphs>269</Paragraphs>
  <Slides>5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5</vt:i4>
      </vt:variant>
    </vt:vector>
  </HeadingPairs>
  <TitlesOfParts>
    <vt:vector size="6" baseType="lpstr">
      <vt:lpstr>Office ​​テーマ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Eiji Hirukawa</dc:creator>
  <cp:lastModifiedBy>Eiji Hirukawa</cp:lastModifiedBy>
  <cp:revision>221</cp:revision>
  <dcterms:created xsi:type="dcterms:W3CDTF">2013-12-12T09:42:05Z</dcterms:created>
  <dcterms:modified xsi:type="dcterms:W3CDTF">2014-07-01T08:57:25Z</dcterms:modified>
</cp:coreProperties>
</file>