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399" r:id="rId3"/>
    <p:sldId id="271" r:id="rId4"/>
    <p:sldId id="277" r:id="rId5"/>
    <p:sldId id="280" r:id="rId6"/>
    <p:sldId id="283" r:id="rId7"/>
    <p:sldId id="286" r:id="rId8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00FF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18E7644-79DB-43C2-B9A1-9865832AE0FC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6F9587C-1A41-408B-97CA-F893C844CC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4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64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29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75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352800" y="0"/>
            <a:ext cx="5791200" cy="2362200"/>
            <a:chOff x="2112" y="0"/>
            <a:chExt cx="3648" cy="148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smtClean="0">
                <a:solidFill>
                  <a:srgbClr val="40458C"/>
                </a:solidFill>
              </a:endParaRPr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smtClean="0">
                <a:solidFill>
                  <a:srgbClr val="40458C"/>
                </a:solidFill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763" y="887413"/>
            <a:ext cx="6654800" cy="2851150"/>
            <a:chOff x="3" y="559"/>
            <a:chExt cx="4192" cy="1796"/>
          </a:xfrm>
        </p:grpSpPr>
        <p:sp>
          <p:nvSpPr>
            <p:cNvPr id="8" name="Line 6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smtClean="0">
                <a:solidFill>
                  <a:srgbClr val="40458C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ltGray">
            <a:xfrm flipH="1" flipV="1">
              <a:off x="3" y="1924"/>
              <a:ext cx="3211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smtClean="0">
                <a:solidFill>
                  <a:srgbClr val="40458C"/>
                </a:solidFill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ltGray">
            <a:xfrm flipH="1" flipV="1">
              <a:off x="384" y="938"/>
              <a:ext cx="3811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smtClean="0">
                <a:solidFill>
                  <a:srgbClr val="40458C"/>
                </a:solidFill>
              </a:endParaRPr>
            </a:p>
          </p:txBody>
        </p:sp>
        <p:sp>
          <p:nvSpPr>
            <p:cNvPr id="11" name="Arc 9"/>
            <p:cNvSpPr>
              <a:spLocks/>
            </p:cNvSpPr>
            <p:nvPr/>
          </p:nvSpPr>
          <p:spPr bwMode="ltGray">
            <a:xfrm rot="16200000" flipH="1">
              <a:off x="426" y="860"/>
              <a:ext cx="156" cy="157"/>
            </a:xfrm>
            <a:custGeom>
              <a:avLst/>
              <a:gdLst>
                <a:gd name="T0" fmla="*/ 0 w 43195"/>
                <a:gd name="T1" fmla="*/ 0 h 43200"/>
                <a:gd name="T2" fmla="*/ 0 w 43195"/>
                <a:gd name="T3" fmla="*/ 0 h 43200"/>
                <a:gd name="T4" fmla="*/ 0 w 4319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lnTo>
                    <a:pt x="21114" y="5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smtClean="0">
                <a:solidFill>
                  <a:srgbClr val="40458C"/>
                </a:solidFill>
              </a:endParaRPr>
            </a:p>
          </p:txBody>
        </p:sp>
      </p:grpSp>
      <p:sp>
        <p:nvSpPr>
          <p:cNvPr id="12" name="Line 10"/>
          <p:cNvSpPr>
            <a:spLocks noChangeShapeType="1"/>
          </p:cNvSpPr>
          <p:nvPr/>
        </p:nvSpPr>
        <p:spPr bwMode="ltGray">
          <a:xfrm flipH="1">
            <a:off x="8210550" y="3098800"/>
            <a:ext cx="0" cy="3759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 smtClean="0">
              <a:solidFill>
                <a:srgbClr val="40458C"/>
              </a:solidFill>
            </a:endParaRP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990600" y="2133600"/>
            <a:ext cx="7772400" cy="7620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32" name="Rectangle 1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086600" cy="6524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6840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DCF44-D7F7-48DD-A7C4-C3C86EECE957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20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8A4B-3D2F-4F2E-9048-B88120BAF219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80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4277F-BD64-4419-8F5E-274F0C64BDDE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390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AD782-00A5-4888-88AC-4353B60153F7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910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22573-268A-4C0A-A75E-4B94242E05E1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3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1"/>
          </p:nvPr>
        </p:nvSpPr>
        <p:spPr>
          <a:xfrm>
            <a:off x="8243888" y="6553200"/>
            <a:ext cx="9366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6BF58-167D-4124-9AE2-654403D5E13D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915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E5897-E529-48B5-BF32-283BBC34525E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015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9BCC1-ECB6-4659-B542-EF6EE7A029D5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15909-5842-4822-9F85-693CFCDB18DA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267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171700" cy="5867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609600"/>
            <a:ext cx="63627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FCCAA-654C-4D7E-9F2A-75840CFD5693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7993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6096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28600" y="1371600"/>
            <a:ext cx="4267200" cy="5105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5105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0C11-96BA-4CCF-BCA4-C8EEF1780ABB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947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6096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5105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267200" cy="24765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267200" cy="24765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8A126-1AED-4C9D-B3AC-F01EB6E1CE1E}" type="slidenum">
              <a:rPr lang="en-US" altLang="ja-JP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39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51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71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56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13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62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47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502C4-8C2B-4547-BFD7-224F4D6E611B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865E7-FA55-4262-A304-1AA5972DA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2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3543300"/>
            <a:chOff x="0" y="0"/>
            <a:chExt cx="5760" cy="2232"/>
          </a:xfrm>
        </p:grpSpPr>
        <p:sp>
          <p:nvSpPr>
            <p:cNvPr id="1031" name="Rectangle 3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smtClean="0">
                <a:solidFill>
                  <a:srgbClr val="40458C"/>
                </a:solidFill>
              </a:endParaRPr>
            </a:p>
          </p:txBody>
        </p:sp>
        <p:sp>
          <p:nvSpPr>
            <p:cNvPr id="1032" name="Line 4"/>
            <p:cNvSpPr>
              <a:spLocks noChangeShapeType="1"/>
            </p:cNvSpPr>
            <p:nvPr/>
          </p:nvSpPr>
          <p:spPr bwMode="ltGray">
            <a:xfrm>
              <a:off x="5664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 smtClean="0">
                <a:solidFill>
                  <a:srgbClr val="40458C"/>
                </a:solidFill>
              </a:endParaRPr>
            </a:p>
          </p:txBody>
        </p:sp>
        <p:grpSp>
          <p:nvGrpSpPr>
            <p:cNvPr id="1033" name="Group 5"/>
            <p:cNvGrpSpPr>
              <a:grpSpLocks/>
            </p:cNvGrpSpPr>
            <p:nvPr/>
          </p:nvGrpSpPr>
          <p:grpSpPr bwMode="auto">
            <a:xfrm>
              <a:off x="0" y="768"/>
              <a:ext cx="1124" cy="1464"/>
              <a:chOff x="96" y="916"/>
              <a:chExt cx="2208" cy="2876"/>
            </a:xfrm>
          </p:grpSpPr>
          <p:sp>
            <p:nvSpPr>
              <p:cNvPr id="1034" name="Line 6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2400" smtClean="0">
                  <a:solidFill>
                    <a:srgbClr val="40458C"/>
                  </a:solidFill>
                </a:endParaRPr>
              </a:p>
            </p:txBody>
          </p:sp>
          <p:sp>
            <p:nvSpPr>
              <p:cNvPr id="1035" name="Line 7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2400" smtClean="0">
                  <a:solidFill>
                    <a:srgbClr val="40458C"/>
                  </a:solidFill>
                </a:endParaRPr>
              </a:p>
            </p:txBody>
          </p:sp>
          <p:sp>
            <p:nvSpPr>
              <p:cNvPr id="1036" name="Arc 8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2400" smtClean="0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1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01950" y="6464300"/>
            <a:ext cx="601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>
                <a:solidFill>
                  <a:srgbClr val="40458C"/>
                </a:solidFill>
              </a:rPr>
              <a:t>(C) Copyright IBM Japan, Ltd. 2004 All rights reserved.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6408738"/>
            <a:ext cx="9366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0D9260-0A64-4D22-BB6F-4EE7110FAF88}" type="slidenum">
              <a:rPr lang="en-US" altLang="ja-JP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0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15000"/>
        </a:spcAft>
        <a:buClr>
          <a:schemeClr val="hlink"/>
        </a:buClr>
        <a:buSzPct val="110000"/>
        <a:buFont typeface="Wingdings" pitchFamily="2" charset="2"/>
        <a:buBlip>
          <a:blip r:embed="rId15"/>
        </a:buBlip>
        <a:defRPr kumimoji="1" sz="2400">
          <a:solidFill>
            <a:srgbClr val="2C306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15000"/>
        </a:spcAft>
        <a:buClr>
          <a:schemeClr val="tx1"/>
        </a:buClr>
        <a:buSzPct val="60000"/>
        <a:buFont typeface="Wingdings" pitchFamily="2" charset="2"/>
        <a:buChar char="n"/>
        <a:defRPr kumimoji="1" sz="21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15000"/>
        </a:spcAft>
        <a:buClr>
          <a:srgbClr val="42698A"/>
        </a:buClr>
        <a:buSzPct val="95000"/>
        <a:buFont typeface="Wingdings" pitchFamily="2" charset="2"/>
        <a:buChar char="w"/>
        <a:defRPr kumimoji="1">
          <a:solidFill>
            <a:srgbClr val="42698A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15000"/>
        </a:spcAft>
        <a:buClr>
          <a:srgbClr val="5D738B"/>
        </a:buClr>
        <a:buSzPct val="65000"/>
        <a:buFont typeface="Wingdings" pitchFamily="2" charset="2"/>
        <a:buChar char="n"/>
        <a:defRPr kumimoji="1" sz="1600">
          <a:solidFill>
            <a:srgbClr val="5D738B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15000"/>
        </a:spcAft>
        <a:buClr>
          <a:srgbClr val="5D738B"/>
        </a:buClr>
        <a:buSzPct val="60000"/>
        <a:buFont typeface="Wingdings" pitchFamily="2" charset="2"/>
        <a:buChar char="n"/>
        <a:defRPr kumimoji="1" sz="1600">
          <a:solidFill>
            <a:srgbClr val="5D738B"/>
          </a:solidFill>
          <a:latin typeface="+mn-lt"/>
          <a:ea typeface="+mn-ea"/>
        </a:defRPr>
      </a:lvl5pPr>
      <a:lvl6pPr marL="2514600" indent="-228600" algn="l" rtl="0" fontAlgn="base">
        <a:spcBef>
          <a:spcPct val="0"/>
        </a:spcBef>
        <a:spcAft>
          <a:spcPct val="15000"/>
        </a:spcAft>
        <a:buClr>
          <a:srgbClr val="5D738B"/>
        </a:buClr>
        <a:buSzPct val="60000"/>
        <a:buFont typeface="Wingdings" pitchFamily="2" charset="2"/>
        <a:buChar char="n"/>
        <a:defRPr kumimoji="1" sz="1600">
          <a:solidFill>
            <a:srgbClr val="5D738B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15000"/>
        </a:spcAft>
        <a:buClr>
          <a:srgbClr val="5D738B"/>
        </a:buClr>
        <a:buSzPct val="60000"/>
        <a:buFont typeface="Wingdings" pitchFamily="2" charset="2"/>
        <a:buChar char="n"/>
        <a:defRPr kumimoji="1" sz="1600">
          <a:solidFill>
            <a:srgbClr val="5D738B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15000"/>
        </a:spcAft>
        <a:buClr>
          <a:srgbClr val="5D738B"/>
        </a:buClr>
        <a:buSzPct val="60000"/>
        <a:buFont typeface="Wingdings" pitchFamily="2" charset="2"/>
        <a:buChar char="n"/>
        <a:defRPr kumimoji="1" sz="1600">
          <a:solidFill>
            <a:srgbClr val="5D738B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15000"/>
        </a:spcAft>
        <a:buClr>
          <a:srgbClr val="5D738B"/>
        </a:buClr>
        <a:buSzPct val="60000"/>
        <a:buFont typeface="Wingdings" pitchFamily="2" charset="2"/>
        <a:buChar char="n"/>
        <a:defRPr kumimoji="1" sz="1600">
          <a:solidFill>
            <a:srgbClr val="5D738B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0" y="1652607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srgbClr val="40458C"/>
                </a:solidFill>
                <a:latin typeface="ＭＳ Ｐゴシック" charset="-128"/>
              </a:rPr>
              <a:t>                              に ほん            </a:t>
            </a:r>
            <a:r>
              <a:rPr lang="ja-JP" altLang="en-US" dirty="0" err="1" smtClean="0">
                <a:solidFill>
                  <a:srgbClr val="40458C"/>
                </a:solidFill>
                <a:latin typeface="ＭＳ Ｐゴシック" charset="-128"/>
              </a:rPr>
              <a:t>しょ</a:t>
            </a:r>
            <a:r>
              <a:rPr lang="ja-JP" altLang="en-US" dirty="0" smtClean="0">
                <a:solidFill>
                  <a:srgbClr val="40458C"/>
                </a:solidFill>
                <a:latin typeface="ＭＳ Ｐゴシック" charset="-128"/>
              </a:rPr>
              <a:t>うがつ</a:t>
            </a:r>
            <a:endParaRPr lang="en-US" altLang="ja-JP" dirty="0" smtClean="0">
              <a:solidFill>
                <a:srgbClr val="40458C"/>
              </a:solidFill>
              <a:latin typeface="ＭＳ Ｐゴシック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4800" dirty="0" smtClean="0">
                <a:solidFill>
                  <a:srgbClr val="40458C"/>
                </a:solidFill>
                <a:latin typeface="ＭＳ Ｐゴシック" charset="-128"/>
              </a:rPr>
              <a:t>日本のお正月</a:t>
            </a:r>
          </a:p>
        </p:txBody>
      </p:sp>
      <p:pic>
        <p:nvPicPr>
          <p:cNvPr id="4098" name="Picture 2" descr="http://msp.c.yimg.jp/yjimage?q=1q_u9hUXyLGsYYU1b84Lhb2uMjqHXT46Zeb9eHxUho4ImLDyAN9WbiI34LFfrh4KDHoQns9DRs2KXNRiQ3fFA_4NZqo2DPGPBStReu3cE2UBXaXEh9KWBFRS3YuFW6A5&amp;sig=12rhtpkhc&amp;x=170&amp;y=1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111" y="3861048"/>
            <a:ext cx="4020113" cy="2695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53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836712"/>
            <a:ext cx="9144000" cy="6001643"/>
          </a:xfrm>
          <a:prstGeom prst="rect">
            <a:avLst/>
          </a:prstGeom>
        </p:spPr>
        <p:txBody>
          <a:bodyPr wrap="square" lIns="36000" rIns="36000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が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つ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お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12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月の終わりころ</a:t>
            </a:r>
            <a:endParaRPr lang="en-US" altLang="ja-JP" sz="2000" b="1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1200" dirty="0">
                <a:solidFill>
                  <a:schemeClr val="tx2"/>
                </a:solidFill>
                <a:latin typeface="+mn-ea"/>
              </a:rPr>
              <a:t> </a:t>
            </a:r>
            <a:r>
              <a:rPr lang="en-US" altLang="ja-JP" sz="1200" dirty="0" smtClean="0">
                <a:solidFill>
                  <a:schemeClr val="tx2"/>
                </a:solidFill>
                <a:latin typeface="+mn-ea"/>
              </a:rPr>
              <a:t>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   むか        まえ               おおそう  じ                  かどまつ              かざ     かがみもち  じゅん び 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 marL="342900" indent="-342900">
              <a:buFont typeface="Wingdings" pitchFamily="2" charset="2"/>
              <a:buChar char="u"/>
            </a:pP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お正月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を迎える前には、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大掃除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して、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門松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や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しめ飾り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、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鏡餅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の準備をします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。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が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つ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に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ち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12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月</a:t>
            </a:r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31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日</a:t>
            </a:r>
            <a:endParaRPr lang="en-US" altLang="ja-JP" sz="2000" b="1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い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ちねん  さい ご        ひ     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おおみそ 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か                                 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りょう り      じゅんび                        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す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pPr marL="342900" indent="-342900">
              <a:buFont typeface="Wingdings" pitchFamily="2" charset="2"/>
              <a:buChar char="u"/>
            </a:pPr>
            <a:r>
              <a:rPr lang="en-US" altLang="ja-JP" sz="2000" dirty="0" smtClean="0">
                <a:solidFill>
                  <a:schemeClr val="tx2"/>
                </a:solidFill>
                <a:latin typeface="+mn-ea"/>
              </a:rPr>
              <a:t>1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年の最後の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日を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大晦日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と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いい、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おせち料理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の準備などをして過ごします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。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よる　　　　　　　てら 　　じょ  や      かね　　　な                    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とし  こ                     た           しん ねん   む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か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pPr marL="342900" indent="-342900">
              <a:buFont typeface="Wingdings" pitchFamily="2" charset="2"/>
              <a:buChar char="u"/>
            </a:pP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夜にはお寺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で</a:t>
            </a:r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除夜の鐘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が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鳴らされ、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年越しそば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を食べて新年を迎えます。 </a:t>
            </a: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がつついたち   がつみっか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1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月</a:t>
            </a:r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1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日～</a:t>
            </a:r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1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月</a:t>
            </a:r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3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日</a:t>
            </a:r>
            <a:endParaRPr lang="en-US" altLang="ja-JP" sz="2000" b="1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がんたん    あさ                             りょう り            ぞう に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た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 marL="342900" indent="-342900">
              <a:buFont typeface="Wingdings" pitchFamily="2" charset="2"/>
              <a:buChar char="u"/>
            </a:pP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元旦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の朝には、おせち料理や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お雑煮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を食べます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。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てら      じんじゃ     はつもうで   い           しん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ねん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けんこう    こうふく    いの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pPr marL="342900" indent="-342900">
              <a:buFont typeface="Wingdings" pitchFamily="2" charset="2"/>
              <a:buChar char="u"/>
            </a:pP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お寺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や神社に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初詣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に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行って新年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健康と幸福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を祈ります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。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とど         ねん が じょう    み                         こ                      としだ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ま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     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    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たの  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pPr marL="342900" indent="-342900">
              <a:buFont typeface="Wingdings" pitchFamily="2" charset="2"/>
              <a:buChar char="u"/>
            </a:pP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届いた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年賀状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を見ることや、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子どもは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お年玉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をもらう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ことも正月の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楽しみです。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が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つよっか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1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月</a:t>
            </a:r>
            <a:r>
              <a:rPr lang="en-US" altLang="ja-JP" sz="2000" b="1" dirty="0" smtClean="0">
                <a:solidFill>
                  <a:schemeClr val="tx2"/>
                </a:solidFill>
                <a:latin typeface="+mn-ea"/>
              </a:rPr>
              <a:t>4</a:t>
            </a:r>
            <a:r>
              <a:rPr lang="ja-JP" altLang="en-US" sz="2000" b="1" dirty="0" smtClean="0">
                <a:solidFill>
                  <a:schemeClr val="tx2"/>
                </a:solidFill>
                <a:latin typeface="+mn-ea"/>
              </a:rPr>
              <a:t>日くらい</a:t>
            </a:r>
            <a:endParaRPr lang="en-US" altLang="ja-JP" sz="2000" b="1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とし       あ            はじ            し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ご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と                             し ごとはじ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 marL="342900" indent="-342900">
              <a:buFont typeface="Wingdings" pitchFamily="2" charset="2"/>
              <a:buChar char="u"/>
            </a:pP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年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が明けて初めて仕事をする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ことを</a:t>
            </a:r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仕事始め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といいます。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かんこうちょう                        ご よう はじ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 marL="342900" indent="-342900">
              <a:buFont typeface="Wingdings" pitchFamily="2" charset="2"/>
              <a:buChar char="u"/>
            </a:pP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官公庁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ではこれを</a:t>
            </a:r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御用始め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といいます。</a:t>
            </a:r>
            <a:endParaRPr lang="ja-JP" altLang="en-US" sz="2000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7" name="メモ 6"/>
          <p:cNvSpPr/>
          <p:nvPr/>
        </p:nvSpPr>
        <p:spPr>
          <a:xfrm>
            <a:off x="2772200" y="116704"/>
            <a:ext cx="3600000" cy="648000"/>
          </a:xfrm>
          <a:prstGeom prst="foldedCorne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に ほん   ねんまつ ねん し       す          かた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pPr algn="ctr"/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日本の年末年始の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過ごし方 </a:t>
            </a:r>
          </a:p>
        </p:txBody>
      </p:sp>
      <p:pic>
        <p:nvPicPr>
          <p:cNvPr id="1026" name="Picture 2" descr="年賀状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976" y="3717160"/>
            <a:ext cx="1152000" cy="11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647261"/>
            <a:ext cx="1152000" cy="11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48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763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おおそう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じ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rgbClr val="FF0000"/>
                </a:solidFill>
                <a:latin typeface="+mn-ea"/>
                <a:hlinkClick r:id="" action="ppaction://noaction"/>
              </a:rPr>
              <a:t>大掃除</a:t>
            </a:r>
            <a:endParaRPr lang="en-US" altLang="ja-JP" sz="2000" u="sng" dirty="0" smtClean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ねん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まつ                                    ていねい     いえ    そう  じ                   いちねんぶん    よご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年末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には、いつもより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丁寧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に家を掃除します。一年分の汚れを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きれい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                                   しん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ねん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あら        こころ も          す  た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ー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と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に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すること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によって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、新年を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新たな心持ち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でスタートできます。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512000" y="2132856"/>
            <a:ext cx="763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かどまつ</a:t>
            </a:r>
            <a:endParaRPr lang="ja-JP" altLang="en-US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門松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</a:rPr>
              <a:t> </a:t>
            </a: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まつ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えだ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く        あ                  つく         かざ         たけ     うめ      そ                            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松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の枝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を組み合わせて作った飾りに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竹や梅が添えられた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もので、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正月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あいだ   いえ    もん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ぜん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いっ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つい                        に ほん         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しょうちく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ばい     えん ぎ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の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間、家の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門前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に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一対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おきます。日本では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松竹梅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は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縁起がよい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もの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と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                 とく      まつ   ちょうじゅ     い  み                                  とう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と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されて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いて、特に松は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長寿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を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意味するものとして尊ばれています。 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4725144"/>
            <a:ext cx="763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かざ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しめ飾り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 </a:t>
            </a:r>
            <a:endParaRPr lang="ja-JP" altLang="en-US" sz="20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   もん こ       かざ                        ま   よ             い  み                              さまざま    えん ぎ もの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正月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に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門戸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に飾るもので、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魔除け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の意味があります。様々な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縁起物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が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             かざ 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     お               かどまつ             いっ しょ     じんじゃ       も            い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つけられた飾り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で、正月が終わると門松などと一緒に神社へ持って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行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や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き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、焼いてもらいます。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00" y="188808"/>
            <a:ext cx="1512000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2959"/>
            <a:ext cx="1512000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00" y="5148000"/>
            <a:ext cx="1517044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0" y="1800000"/>
            <a:ext cx="7200000" cy="91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09119"/>
            <a:ext cx="7200000" cy="9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29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763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かがみもち</a:t>
            </a:r>
            <a:endParaRPr lang="ja-JP" altLang="en-US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鏡餅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 </a:t>
            </a: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    せ  ん  ち                  だいしょうふた       まる                  だい      うえ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かさ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2000" dirty="0" smtClean="0">
                <a:solidFill>
                  <a:schemeClr val="tx2"/>
                </a:solidFill>
                <a:latin typeface="+mn-ea"/>
              </a:rPr>
              <a:t>10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～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20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センチくらいの大小２つの丸いもちを台の上に重ねたもので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、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とこ      ま       かみだな     お                   ほん ら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い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かみ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そな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床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の間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や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神棚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に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置きます。本来は神にお供えしてまつるものですが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、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さ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いきん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うがつかざ                         かんが       ひと   おお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最近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では正月飾りのひとつ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と考える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人も多いようです。 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12000" y="2314615"/>
            <a:ext cx="763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  りょう り</a:t>
            </a:r>
            <a:endParaRPr lang="ja-JP" altLang="en-US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おせち料理 </a:t>
            </a:r>
            <a:endParaRPr lang="ja-JP" altLang="en-US" sz="2000" u="sng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 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がつついたち         みっ か かん     た            とくべつ    りょう り              じゅうばこ     や     もの     に もの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2000" dirty="0" smtClean="0">
                <a:solidFill>
                  <a:schemeClr val="tx2"/>
                </a:solidFill>
                <a:latin typeface="+mn-ea"/>
              </a:rPr>
              <a:t>1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月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1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日からの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3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日間に食べる特別な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料理です。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重箱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に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焼き物、煮物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、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す       もの               も                               み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 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め       ごう か                                  なが も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酢の物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などを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盛りつけます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。見た目が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豪華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であるうえに、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長持ち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する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とくちょう 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  みっかかん                  しゅ ふ        か   じ       けいげん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err="1" smtClean="0">
                <a:solidFill>
                  <a:schemeClr val="tx2"/>
                </a:solidFill>
                <a:latin typeface="+mn-ea"/>
              </a:rPr>
              <a:t>のが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特徴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です。正月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3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日間くらい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は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主婦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の家事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が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軽減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されるように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と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できあがったよ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うです。 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5171708"/>
            <a:ext cx="763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ぞう に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お雑煮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 </a:t>
            </a:r>
            <a:endParaRPr lang="ja-JP" altLang="en-US" sz="20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もち      や さい     い            しる         しん ねん   いわ                        か                     りょう り                もち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餅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や野菜を入れた汁で、新年を祝うためには欠かせない料理です。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餅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かたち    あじ つ            ぐ ざい                に ほん</a:t>
            </a:r>
            <a:r>
              <a:rPr lang="ja-JP" altLang="en-US" sz="1200" dirty="0" err="1">
                <a:solidFill>
                  <a:schemeClr val="tx2"/>
                </a:solidFill>
                <a:latin typeface="+mn-ea"/>
              </a:rPr>
              <a:t>こく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ない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かく   ち ほう                   こと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の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形や味付け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、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具材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などは日本国内でも各地方によって異なります。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00" y="555132"/>
            <a:ext cx="1512000" cy="1506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7160"/>
            <a:ext cx="1512000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00" y="5229368"/>
            <a:ext cx="1512000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2132856"/>
            <a:ext cx="5761037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5013176"/>
            <a:ext cx="5761037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83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763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じょ  や      かね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除夜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の鐘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 </a:t>
            </a: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が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つ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に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ち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しん や     じ     はさ               てら       つ                かね                            じょ や       かね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2000" dirty="0" smtClean="0">
                <a:solidFill>
                  <a:schemeClr val="tx2"/>
                </a:solidFill>
                <a:latin typeface="+mn-ea"/>
              </a:rPr>
              <a:t>12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月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31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日の深夜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0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時を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挟んでお寺で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撞かれる鐘のことです。除夜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の鐘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かい つ                                   かいすう           </a:t>
            </a:r>
            <a:r>
              <a:rPr lang="ja-JP" altLang="en-US" sz="1200" dirty="0">
                <a:solidFill>
                  <a:schemeClr val="tx2"/>
                </a:solidFill>
                <a:latin typeface="+mn-ea"/>
              </a:rPr>
              <a:t> 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           せつ                                 にんげん    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は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108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回撞かれます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。この回数に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はいろいろな説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がありますが、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人間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ぼんのう    かず   あらわ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煩悩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の数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を表すといわれています。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512000" y="2735049"/>
            <a:ext cx="763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とし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こ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年越し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そば </a:t>
            </a:r>
            <a:endParaRPr lang="ja-JP" altLang="en-US" sz="2000" u="sng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が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つ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に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ち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ほそ   なが   たっしゃ      く                      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ね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が          た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en-US" altLang="ja-JP" sz="2000" dirty="0" smtClean="0">
                <a:solidFill>
                  <a:schemeClr val="tx2"/>
                </a:solidFill>
                <a:latin typeface="+mn-ea"/>
              </a:rPr>
              <a:t>12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月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31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日に「細く長く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達者に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暮らせること」を願って食べられるそばの</a:t>
            </a:r>
            <a:r>
              <a:rPr lang="ja-JP" altLang="en-US" sz="2000" dirty="0" err="1" smtClean="0">
                <a:solidFill>
                  <a:schemeClr val="tx2"/>
                </a:solidFill>
                <a:latin typeface="+mn-ea"/>
              </a:rPr>
              <a:t>こ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          とし      こ      まえ      た                                                                       の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こ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   よくねん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とです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。年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を越す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前に食べきらなければならず、そばを残すと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翌年に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きん うん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めぐ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金運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に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恵まれないといわれて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います。 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5229200"/>
            <a:ext cx="763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はつもうで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初詣</a:t>
            </a:r>
            <a:r>
              <a:rPr lang="ja-JP" altLang="en-US" sz="2000" u="sng" dirty="0" smtClean="0">
                <a:solidFill>
                  <a:schemeClr val="tx2"/>
                </a:solidFill>
                <a:latin typeface="+mn-ea"/>
              </a:rPr>
              <a:t> </a:t>
            </a:r>
            <a:endParaRPr lang="ja-JP" altLang="en-US" sz="2000" u="sng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はつもうで           とし       あ                     はじ          じんじゃ     てら               さんぱい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い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ちねん     ぶ   じ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初詣と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は、年が明けてから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初めて神社や寺などに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参拝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し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、一年の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無事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へいあん   いの   ぎょう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じ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と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平安を祈る行事です。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00" y="796324"/>
            <a:ext cx="1506971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5152"/>
            <a:ext cx="1512000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00" y="5286860"/>
            <a:ext cx="1512000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2492896"/>
            <a:ext cx="5761037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5012159"/>
            <a:ext cx="5761037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70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"/>
            <a:ext cx="763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ねんが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じょう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chemeClr val="tx2"/>
                </a:solidFill>
                <a:latin typeface="+mn-ea"/>
              </a:rPr>
              <a:t>年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</a:rPr>
              <a:t>賀状 </a:t>
            </a: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しんねん   いわ         あいて            かんしゃ     こ             は  が                    が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つ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か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新年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を祝い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、相手への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感謝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込めた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葉書き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で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、</a:t>
            </a:r>
            <a:r>
              <a:rPr lang="en-US" altLang="ja-JP" sz="2000" dirty="0">
                <a:solidFill>
                  <a:schemeClr val="tx2"/>
                </a:solidFill>
                <a:latin typeface="+mn-ea"/>
              </a:rPr>
              <a:t>12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月に書いて正月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に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とど                  おく                 ゆう じん     しんせき                     し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ごと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かんけい   ひと           だ        ば あい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届く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ように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送ります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。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友人や親戚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のほか、</a:t>
            </a:r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仕事関係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の人にも出す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場合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おお         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せ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いよう      く  り す  ま  す  か ー ど       おく                に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が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多いです。西洋で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クリスマスカード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を送るのと似ています。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512000" y="2636912"/>
            <a:ext cx="763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  としだ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ま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お年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玉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 </a:t>
            </a:r>
          </a:p>
          <a:p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    き  かん    こ                         りょうしん     しんせき                      ちい       ふくろ    はい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正月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の期間、子どもたちが両親や親戚からもらう小さな袋に入った</a:t>
            </a:r>
            <a:r>
              <a:rPr lang="ja-JP" altLang="en-US" sz="2000" dirty="0" err="1" smtClean="0">
                <a:solidFill>
                  <a:schemeClr val="tx2"/>
                </a:solidFill>
                <a:latin typeface="+mn-ea"/>
              </a:rPr>
              <a:t>お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かね                           おお          こ                                      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しょ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うがつ    いちばん    たの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金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のことです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。多く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の子どもたちにとって、正月の一番の楽しみです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。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00" y="575999"/>
            <a:ext cx="1506971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4572"/>
            <a:ext cx="1512000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2348880"/>
            <a:ext cx="5761037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0" y="4653136"/>
            <a:ext cx="763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ご よう はじ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u="sng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御用</a:t>
            </a:r>
            <a:r>
              <a:rPr lang="ja-JP" altLang="en-US" sz="2000" u="sng" dirty="0">
                <a:solidFill>
                  <a:schemeClr val="tx2"/>
                </a:solidFill>
                <a:latin typeface="+mn-ea"/>
                <a:hlinkClick r:id="" action="ppaction://noaction"/>
              </a:rPr>
              <a:t>始め</a:t>
            </a:r>
            <a:endParaRPr lang="ja-JP" altLang="en-US" sz="2000" u="sng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かんちょう             とし      はじ           し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ご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と                ひ       ご ようはじ                                   ご よう はじ</a:t>
            </a:r>
            <a:endParaRPr lang="en-US" altLang="ja-JP" sz="12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>
                <a:solidFill>
                  <a:schemeClr val="tx2"/>
                </a:solidFill>
                <a:latin typeface="+mn-ea"/>
                <a:hlinkClick r:id="" action="ppaction://noaction"/>
              </a:rPr>
              <a:t>官庁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でその年に初めて仕事をする日を御用始めといいます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。御用始め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  いっ ぱん    かいしゃ           し  ごと はじ                                で   ぱ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ー</a:t>
            </a:r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と                       し ごと はじ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を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一般の会社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では仕事始めと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いいます。デパートなどでは仕事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始めの</a:t>
            </a:r>
            <a:endParaRPr lang="en-US" altLang="ja-JP" sz="2000" dirty="0" smtClean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2"/>
                </a:solidFill>
                <a:latin typeface="+mn-ea"/>
              </a:rPr>
              <a:t>  ひ       き ものすがた  てんいん    </a:t>
            </a:r>
            <a:r>
              <a:rPr lang="ja-JP" altLang="en-US" sz="1200" dirty="0" err="1" smtClean="0">
                <a:solidFill>
                  <a:schemeClr val="tx2"/>
                </a:solidFill>
                <a:latin typeface="+mn-ea"/>
              </a:rPr>
              <a:t>み</a:t>
            </a:r>
            <a:endParaRPr lang="en-US" altLang="ja-JP" sz="1200" dirty="0">
              <a:solidFill>
                <a:schemeClr val="tx2"/>
              </a:solidFill>
              <a:latin typeface="+mn-ea"/>
            </a:endParaRPr>
          </a:p>
          <a:p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日に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着物姿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の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  <a:hlinkClick r:id="" action="ppaction://noaction"/>
              </a:rPr>
              <a:t>店員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を見かける</a:t>
            </a:r>
            <a:r>
              <a:rPr lang="ja-JP" altLang="en-US" sz="2000" dirty="0">
                <a:solidFill>
                  <a:schemeClr val="tx2"/>
                </a:solidFill>
                <a:latin typeface="+mn-ea"/>
              </a:rPr>
              <a:t>こともあります</a:t>
            </a:r>
            <a:r>
              <a:rPr lang="ja-JP" altLang="en-US" sz="2000" dirty="0" smtClean="0">
                <a:solidFill>
                  <a:schemeClr val="tx2"/>
                </a:solidFill>
                <a:latin typeface="+mn-ea"/>
              </a:rPr>
              <a:t>。 </a:t>
            </a:r>
            <a:endParaRPr lang="ja-JP" altLang="en-US" sz="2000" dirty="0">
              <a:solidFill>
                <a:schemeClr val="tx2"/>
              </a:solidFill>
              <a:latin typeface="+mn-ea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4509120"/>
            <a:ext cx="5761037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00" y="5445224"/>
            <a:ext cx="1512000" cy="131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509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_SKK_PowerPoint_0319">
  <a:themeElements>
    <a:clrScheme name="Template_SKK_PowerPoint_0319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Template_SKK_PowerPoint_0319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charset="-128"/>
          </a:defRPr>
        </a:defPPr>
      </a:lstStyle>
    </a:lnDef>
  </a:objectDefaults>
  <a:extraClrSchemeLst>
    <a:extraClrScheme>
      <a:clrScheme name="Template_SKK_PowerPoint_0319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SKK_PowerPoint_0319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SKK_PowerPoint_0319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SKK_PowerPoint_0319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SKK_PowerPoint_0319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SKK_PowerPoint_0319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SKK_PowerPoint_0319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SKK_PowerPoint_0319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1033</Words>
  <Application>Microsoft Office PowerPoint</Application>
  <PresentationFormat>画面に合わせる (4:3)</PresentationFormat>
  <Paragraphs>117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Office ​​テーマ</vt:lpstr>
      <vt:lpstr>Template_SKK_PowerPoint_0319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Eiji Hirukawa</dc:creator>
  <cp:lastModifiedBy>Eiji Hirukawa</cp:lastModifiedBy>
  <cp:revision>200</cp:revision>
  <cp:lastPrinted>2013-11-04T08:03:10Z</cp:lastPrinted>
  <dcterms:created xsi:type="dcterms:W3CDTF">2013-07-06T00:10:57Z</dcterms:created>
  <dcterms:modified xsi:type="dcterms:W3CDTF">2013-12-10T11:53:53Z</dcterms:modified>
</cp:coreProperties>
</file>